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6" r:id="rId4"/>
    <p:sldId id="258" r:id="rId5"/>
    <p:sldId id="259" r:id="rId6"/>
    <p:sldId id="273" r:id="rId7"/>
    <p:sldId id="274" r:id="rId8"/>
    <p:sldId id="275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8288000" cy="10287000"/>
  <p:notesSz cx="6858000" cy="9144000"/>
  <p:embeddedFontLst>
    <p:embeddedFont>
      <p:font typeface="Raleway Bold" panose="020B0604020202020204" charset="0"/>
      <p:regular r:id="rId21"/>
    </p:embeddedFont>
    <p:embeddedFont>
      <p:font typeface="Raleway Semi-Bold" panose="020B0604020202020204" charset="0"/>
      <p:regular r:id="rId22"/>
    </p:embeddedFont>
    <p:embeddedFont>
      <p:font typeface="IM Fell Italics" panose="020B0604020202020204" charset="0"/>
      <p:regular r:id="rId23"/>
    </p:embeddedFont>
    <p:embeddedFont>
      <p:font typeface="Source Serif Pro Bold" panose="020B0604020202020204" charset="0"/>
      <p:regular r:id="rId24"/>
    </p:embeddedFont>
    <p:embeddedFont>
      <p:font typeface="Akzidenz-Grotesk Bold" panose="020B0604020202020204" charset="0"/>
      <p:regular r:id="rId25"/>
    </p:embeddedFont>
    <p:embeddedFont>
      <p:font typeface="TT Lakes Neue Bold" panose="020B0604020202020204" charset="0"/>
      <p:regular r:id="rId26"/>
    </p:embeddedFont>
    <p:embeddedFont>
      <p:font typeface="TT Lakes Neue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Raleway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73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AA5CA-8BDC-45DD-A11F-C5569FD91711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A22F6-946F-4ECC-A128-449A2AD8B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2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combinant les données issues des capteurs, des drones et des images satellites, l’IA peut identifier des tendances et générer des recommandations précises.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A22F6-946F-4ECC-A128-449A2AD8B5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9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jpeg"/><Relationship Id="rId3" Type="http://schemas.openxmlformats.org/officeDocument/2006/relationships/image" Target="../media/image4.svg"/><Relationship Id="rId7" Type="http://schemas.openxmlformats.org/officeDocument/2006/relationships/image" Target="../media/image1.png"/><Relationship Id="rId12" Type="http://schemas.openxmlformats.org/officeDocument/2006/relationships/image" Target="../media/image9.svg"/><Relationship Id="rId2" Type="http://schemas.openxmlformats.org/officeDocument/2006/relationships/image" Target="../media/image2.png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5.png"/><Relationship Id="rId5" Type="http://schemas.openxmlformats.org/officeDocument/2006/relationships/image" Target="../media/image6.svg"/><Relationship Id="rId15" Type="http://schemas.openxmlformats.org/officeDocument/2006/relationships/image" Target="../media/image9.png"/><Relationship Id="rId10" Type="http://schemas.openxmlformats.org/officeDocument/2006/relationships/image" Target="../media/image2.svg"/><Relationship Id="rId4" Type="http://schemas.openxmlformats.org/officeDocument/2006/relationships/image" Target="../media/image3.pn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.png"/><Relationship Id="rId12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6.svg"/><Relationship Id="rId10" Type="http://schemas.openxmlformats.org/officeDocument/2006/relationships/image" Target="../media/image2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2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11" Type="http://schemas.openxmlformats.org/officeDocument/2006/relationships/image" Target="../media/image20.png"/><Relationship Id="rId5" Type="http://schemas.openxmlformats.org/officeDocument/2006/relationships/image" Target="../media/image9.sv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4.png"/><Relationship Id="rId1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9.png"/><Relationship Id="rId5" Type="http://schemas.openxmlformats.org/officeDocument/2006/relationships/image" Target="../media/image9.sv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10" Type="http://schemas.openxmlformats.org/officeDocument/2006/relationships/image" Target="../media/image13.sv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3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11" Type="http://schemas.openxmlformats.org/officeDocument/2006/relationships/image" Target="../media/image4.png"/><Relationship Id="rId5" Type="http://schemas.openxmlformats.org/officeDocument/2006/relationships/image" Target="../media/image33.svg"/><Relationship Id="rId10" Type="http://schemas.openxmlformats.org/officeDocument/2006/relationships/image" Target="../media/image4.svg"/><Relationship Id="rId4" Type="http://schemas.openxmlformats.org/officeDocument/2006/relationships/image" Target="../media/image26.png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9.svg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mp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svg"/><Relationship Id="rId7" Type="http://schemas.openxmlformats.org/officeDocument/2006/relationships/image" Target="../media/image4.svg"/><Relationship Id="rId12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0.jpeg"/><Relationship Id="rId5" Type="http://schemas.openxmlformats.org/officeDocument/2006/relationships/image" Target="../media/image2.svg"/><Relationship Id="rId10" Type="http://schemas.openxmlformats.org/officeDocument/2006/relationships/image" Target="../media/image6.svg"/><Relationship Id="rId4" Type="http://schemas.openxmlformats.org/officeDocument/2006/relationships/image" Target="../media/image1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svg"/><Relationship Id="rId7" Type="http://schemas.openxmlformats.org/officeDocument/2006/relationships/image" Target="../media/image4.svg"/><Relationship Id="rId12" Type="http://schemas.openxmlformats.org/officeDocument/2006/relationships/image" Target="../media/image13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2.tmp"/><Relationship Id="rId5" Type="http://schemas.openxmlformats.org/officeDocument/2006/relationships/image" Target="../media/image2.svg"/><Relationship Id="rId10" Type="http://schemas.openxmlformats.org/officeDocument/2006/relationships/image" Target="../media/image6.svg"/><Relationship Id="rId4" Type="http://schemas.openxmlformats.org/officeDocument/2006/relationships/image" Target="../media/image1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4.tmp"/><Relationship Id="rId5" Type="http://schemas.openxmlformats.org/officeDocument/2006/relationships/image" Target="../media/image2.svg"/><Relationship Id="rId10" Type="http://schemas.openxmlformats.org/officeDocument/2006/relationships/image" Target="../media/image6.svg"/><Relationship Id="rId4" Type="http://schemas.openxmlformats.org/officeDocument/2006/relationships/image" Target="../media/image1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12" Type="http://schemas.openxmlformats.org/officeDocument/2006/relationships/image" Target="../media/image15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6.svg"/><Relationship Id="rId5" Type="http://schemas.openxmlformats.org/officeDocument/2006/relationships/image" Target="../media/image1.png"/><Relationship Id="rId10" Type="http://schemas.openxmlformats.org/officeDocument/2006/relationships/image" Target="../media/image3.png"/><Relationship Id="rId4" Type="http://schemas.openxmlformats.org/officeDocument/2006/relationships/image" Target="../media/image13.sv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12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471022"/>
            <a:ext cx="5126886" cy="5033670"/>
          </a:xfrm>
          <a:custGeom>
            <a:avLst/>
            <a:gdLst/>
            <a:ahLst/>
            <a:cxnLst/>
            <a:rect l="l" t="t" r="r" b="b"/>
            <a:pathLst>
              <a:path w="5126886" h="5033670">
                <a:moveTo>
                  <a:pt x="0" y="0"/>
                </a:moveTo>
                <a:lnTo>
                  <a:pt x="5126886" y="0"/>
                </a:lnTo>
                <a:lnTo>
                  <a:pt x="5126886" y="5033670"/>
                </a:lnTo>
                <a:lnTo>
                  <a:pt x="0" y="5033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9478" y="606861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3" y="0"/>
                </a:lnTo>
                <a:lnTo>
                  <a:pt x="1164473" y="1164473"/>
                </a:lnTo>
                <a:lnTo>
                  <a:pt x="0" y="1164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9203" y="9055558"/>
            <a:ext cx="5594282" cy="884914"/>
          </a:xfrm>
          <a:custGeom>
            <a:avLst/>
            <a:gdLst/>
            <a:ahLst/>
            <a:cxnLst/>
            <a:rect l="l" t="t" r="r" b="b"/>
            <a:pathLst>
              <a:path w="5594282" h="884914">
                <a:moveTo>
                  <a:pt x="0" y="0"/>
                </a:moveTo>
                <a:lnTo>
                  <a:pt x="5594282" y="0"/>
                </a:lnTo>
                <a:lnTo>
                  <a:pt x="5594282" y="884913"/>
                </a:lnTo>
                <a:lnTo>
                  <a:pt x="0" y="8849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88876" y="304609"/>
            <a:ext cx="1870551" cy="1768977"/>
          </a:xfrm>
          <a:custGeom>
            <a:avLst/>
            <a:gdLst/>
            <a:ahLst/>
            <a:cxnLst/>
            <a:rect l="l" t="t" r="r" b="b"/>
            <a:pathLst>
              <a:path w="1870551" h="1768977">
                <a:moveTo>
                  <a:pt x="0" y="0"/>
                </a:moveTo>
                <a:lnTo>
                  <a:pt x="1870552" y="0"/>
                </a:lnTo>
                <a:lnTo>
                  <a:pt x="1870552" y="1768977"/>
                </a:lnTo>
                <a:lnTo>
                  <a:pt x="0" y="17689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71600" y="4806334"/>
            <a:ext cx="16417848" cy="140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5"/>
              </a:lnSpc>
              <a:spcBef>
                <a:spcPct val="0"/>
              </a:spcBef>
            </a:pPr>
            <a:r>
              <a:rPr lang="en-US" sz="5099" b="1" dirty="0" smtClean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EXPLOITATION RESPONSIBLE ET AGRICULTURE INTELLIGENTE</a:t>
            </a:r>
            <a:endParaRPr lang="en-US" sz="5099" b="1" dirty="0">
              <a:solidFill>
                <a:srgbClr val="FFFFFF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11939" y="3838197"/>
            <a:ext cx="13112199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4"/>
              </a:lnSpc>
              <a:spcBef>
                <a:spcPct val="0"/>
              </a:spcBef>
            </a:pPr>
            <a:r>
              <a:rPr lang="en-US" sz="6249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INTELLIGENCE ARTIFICIELLE: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26899" y="891980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24952" y="9275954"/>
            <a:ext cx="4102782" cy="491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  <a:spcBef>
                <a:spcPct val="0"/>
              </a:spcBef>
            </a:pPr>
            <a:r>
              <a:rPr lang="en-US" sz="35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www.upl-univ.ac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79203" y="7838067"/>
            <a:ext cx="11451226" cy="1177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4308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By Dahouda MWAMBA, Ph.D.</a:t>
            </a:r>
          </a:p>
          <a:p>
            <a:pPr algn="l">
              <a:lnSpc>
                <a:spcPts val="4566"/>
              </a:lnSpc>
              <a:spcBef>
                <a:spcPct val="0"/>
              </a:spcBef>
            </a:pPr>
            <a:endParaRPr lang="en-US" sz="4308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1" name="Freeform 11"/>
          <p:cNvSpPr/>
          <p:nvPr/>
        </p:nvSpPr>
        <p:spPr>
          <a:xfrm rot="-5400000">
            <a:off x="12754674" y="4726229"/>
            <a:ext cx="4136552" cy="6613672"/>
          </a:xfrm>
          <a:custGeom>
            <a:avLst/>
            <a:gdLst/>
            <a:ahLst/>
            <a:cxnLst/>
            <a:rect l="l" t="t" r="r" b="b"/>
            <a:pathLst>
              <a:path w="4136552" h="6613672">
                <a:moveTo>
                  <a:pt x="0" y="0"/>
                </a:moveTo>
                <a:lnTo>
                  <a:pt x="4136552" y="0"/>
                </a:lnTo>
                <a:lnTo>
                  <a:pt x="4136552" y="6613672"/>
                </a:lnTo>
                <a:lnTo>
                  <a:pt x="0" y="66136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505917" y="6271466"/>
            <a:ext cx="3603703" cy="3423770"/>
          </a:xfrm>
          <a:custGeom>
            <a:avLst/>
            <a:gdLst/>
            <a:ahLst/>
            <a:cxnLst/>
            <a:rect l="l" t="t" r="r" b="b"/>
            <a:pathLst>
              <a:path w="3603703" h="3423770">
                <a:moveTo>
                  <a:pt x="0" y="0"/>
                </a:moveTo>
                <a:lnTo>
                  <a:pt x="3603703" y="0"/>
                </a:lnTo>
                <a:lnTo>
                  <a:pt x="3603703" y="3423770"/>
                </a:lnTo>
                <a:lnTo>
                  <a:pt x="0" y="3423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20" t="-8319" r="-820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99" y="3505117"/>
            <a:ext cx="17990409" cy="4462931"/>
            <a:chOff x="0" y="0"/>
            <a:chExt cx="4818598" cy="11754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8599" cy="1175422"/>
            </a:xfrm>
            <a:custGeom>
              <a:avLst/>
              <a:gdLst/>
              <a:ahLst/>
              <a:cxnLst/>
              <a:rect l="l" t="t" r="r" b="b"/>
              <a:pathLst>
                <a:path w="4818599" h="1175422">
                  <a:moveTo>
                    <a:pt x="0" y="0"/>
                  </a:moveTo>
                  <a:lnTo>
                    <a:pt x="4818599" y="0"/>
                  </a:lnTo>
                  <a:lnTo>
                    <a:pt x="4818599" y="1175422"/>
                  </a:lnTo>
                  <a:lnTo>
                    <a:pt x="0" y="1175422"/>
                  </a:lnTo>
                  <a:close/>
                </a:path>
              </a:pathLst>
            </a:custGeom>
            <a:gradFill rotWithShape="1">
              <a:gsLst>
                <a:gs pos="0">
                  <a:srgbClr val="131F40">
                    <a:alpha val="75000"/>
                  </a:srgbClr>
                </a:gs>
                <a:gs pos="100000">
                  <a:srgbClr val="3D6D81">
                    <a:alpha val="75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4818598" cy="1146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1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6478" y="3744179"/>
            <a:ext cx="17005234" cy="2087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3"/>
              </a:lnSpc>
            </a:pPr>
            <a:r>
              <a:rPr lang="en-US" sz="3824" b="1" dirty="0" err="1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L’</a:t>
            </a:r>
            <a:r>
              <a:rPr lang="en-US" sz="3824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intelligence</a:t>
            </a:r>
            <a:r>
              <a:rPr lang="en-US" sz="3824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3824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artificielle</a:t>
            </a:r>
            <a:r>
              <a:rPr lang="en-US" sz="3824" b="1" dirty="0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(IA) peut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jouer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un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rôle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crucial dans </a:t>
            </a:r>
            <a:r>
              <a:rPr lang="en-US" sz="3824" b="1" dirty="0" smtClean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la </a:t>
            </a:r>
            <a:r>
              <a:rPr lang="en-US" sz="3824" dirty="0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transformation </a:t>
            </a:r>
            <a:r>
              <a:rPr lang="en-US" sz="3824" dirty="0" err="1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numérique</a:t>
            </a:r>
            <a:r>
              <a:rPr lang="en-US" sz="3824" dirty="0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24" b="1" dirty="0" err="1" smtClean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</a:t>
            </a:r>
            <a:r>
              <a:rPr lang="en-US" sz="3824" b="1" dirty="0" smtClean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République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Démocratique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du Congo (RDC),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apportant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des </a:t>
            </a:r>
            <a:r>
              <a:rPr lang="en-US" sz="3824" b="1" dirty="0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solutions </a:t>
            </a:r>
            <a:r>
              <a:rPr lang="en-US" sz="3824" b="1" dirty="0" err="1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innovantes</a:t>
            </a:r>
            <a:r>
              <a:rPr lang="en-US" sz="3824" b="1" dirty="0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pour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relever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les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défis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environnementaux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économiques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et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sociaux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12925" y="3165760"/>
            <a:ext cx="17213984" cy="339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sz="2479" b="1">
                <a:solidFill>
                  <a:srgbClr val="FFDE59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LA CLE DE LA TRANSFORMATION NUMERIQUE EN RDC</a:t>
            </a:r>
          </a:p>
        </p:txBody>
      </p:sp>
      <p:sp>
        <p:nvSpPr>
          <p:cNvPr id="7" name="AutoShape 7"/>
          <p:cNvSpPr/>
          <p:nvPr/>
        </p:nvSpPr>
        <p:spPr>
          <a:xfrm>
            <a:off x="5520704" y="8203467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446463" y="671072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4" y="0"/>
                </a:lnTo>
                <a:lnTo>
                  <a:pt x="1164474" y="1164473"/>
                </a:lnTo>
                <a:lnTo>
                  <a:pt x="0" y="1164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07757" y="987545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79203" y="9055558"/>
            <a:ext cx="5594282" cy="884914"/>
          </a:xfrm>
          <a:custGeom>
            <a:avLst/>
            <a:gdLst/>
            <a:ahLst/>
            <a:cxnLst/>
            <a:rect l="l" t="t" r="r" b="b"/>
            <a:pathLst>
              <a:path w="5594282" h="884914">
                <a:moveTo>
                  <a:pt x="0" y="0"/>
                </a:moveTo>
                <a:lnTo>
                  <a:pt x="5594282" y="0"/>
                </a:lnTo>
                <a:lnTo>
                  <a:pt x="5594282" y="884913"/>
                </a:lnTo>
                <a:lnTo>
                  <a:pt x="0" y="8849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324952" y="9275954"/>
            <a:ext cx="4102782" cy="491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  <a:spcBef>
                <a:spcPct val="0"/>
              </a:spcBef>
            </a:pPr>
            <a:r>
              <a:rPr lang="en-US" sz="35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www.upl-univ.ac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788876" y="304609"/>
            <a:ext cx="1870551" cy="1768977"/>
          </a:xfrm>
          <a:custGeom>
            <a:avLst/>
            <a:gdLst/>
            <a:ahLst/>
            <a:cxnLst/>
            <a:rect l="l" t="t" r="r" b="b"/>
            <a:pathLst>
              <a:path w="1870551" h="1768977">
                <a:moveTo>
                  <a:pt x="0" y="0"/>
                </a:moveTo>
                <a:lnTo>
                  <a:pt x="1870552" y="0"/>
                </a:lnTo>
                <a:lnTo>
                  <a:pt x="1870552" y="1768977"/>
                </a:lnTo>
                <a:lnTo>
                  <a:pt x="0" y="17689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46463" y="2692115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1" y="0"/>
                </a:lnTo>
                <a:lnTo>
                  <a:pt x="887221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2000"/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90074" y="3010311"/>
            <a:ext cx="283352" cy="26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1</a:t>
            </a:r>
          </a:p>
        </p:txBody>
      </p:sp>
      <p:sp>
        <p:nvSpPr>
          <p:cNvPr id="18" name="Freeform 18"/>
          <p:cNvSpPr/>
          <p:nvPr/>
        </p:nvSpPr>
        <p:spPr>
          <a:xfrm rot="-5400000">
            <a:off x="11966490" y="4070380"/>
            <a:ext cx="4632870" cy="7407206"/>
          </a:xfrm>
          <a:custGeom>
            <a:avLst/>
            <a:gdLst/>
            <a:ahLst/>
            <a:cxnLst/>
            <a:rect l="l" t="t" r="r" b="b"/>
            <a:pathLst>
              <a:path w="4632870" h="7407206">
                <a:moveTo>
                  <a:pt x="0" y="0"/>
                </a:moveTo>
                <a:lnTo>
                  <a:pt x="4632870" y="0"/>
                </a:lnTo>
                <a:lnTo>
                  <a:pt x="4632870" y="7407205"/>
                </a:lnTo>
                <a:lnTo>
                  <a:pt x="0" y="74072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4858115" y="6148501"/>
            <a:ext cx="2453597" cy="2658223"/>
            <a:chOff x="0" y="0"/>
            <a:chExt cx="494053" cy="53525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94053" cy="535257"/>
            </a:xfrm>
            <a:custGeom>
              <a:avLst/>
              <a:gdLst/>
              <a:ahLst/>
              <a:cxnLst/>
              <a:rect l="l" t="t" r="r" b="b"/>
              <a:pathLst>
                <a:path w="494053" h="535257">
                  <a:moveTo>
                    <a:pt x="0" y="0"/>
                  </a:moveTo>
                  <a:lnTo>
                    <a:pt x="494053" y="0"/>
                  </a:lnTo>
                  <a:lnTo>
                    <a:pt x="494053" y="535257"/>
                  </a:lnTo>
                  <a:lnTo>
                    <a:pt x="0" y="535257"/>
                  </a:lnTo>
                  <a:close/>
                </a:path>
              </a:pathLst>
            </a:custGeom>
            <a:blipFill>
              <a:blip r:embed="rId13"/>
              <a:stretch>
                <a:fillRect l="-12385" r="-12385" b="-73181"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11154512" y="5704473"/>
            <a:ext cx="3703603" cy="3903123"/>
          </a:xfrm>
          <a:custGeom>
            <a:avLst/>
            <a:gdLst/>
            <a:ahLst/>
            <a:cxnLst/>
            <a:rect l="l" t="t" r="r" b="b"/>
            <a:pathLst>
              <a:path w="3703603" h="3903123">
                <a:moveTo>
                  <a:pt x="0" y="0"/>
                </a:moveTo>
                <a:lnTo>
                  <a:pt x="3703603" y="0"/>
                </a:lnTo>
                <a:lnTo>
                  <a:pt x="3703603" y="3903123"/>
                </a:lnTo>
                <a:lnTo>
                  <a:pt x="0" y="390312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2" name="Freeform 2"/>
          <p:cNvSpPr/>
          <p:nvPr/>
        </p:nvSpPr>
        <p:spPr>
          <a:xfrm>
            <a:off x="3259762" y="325402"/>
            <a:ext cx="10748485" cy="2696893"/>
          </a:xfrm>
          <a:custGeom>
            <a:avLst/>
            <a:gdLst/>
            <a:ahLst/>
            <a:cxnLst/>
            <a:rect l="l" t="t" r="r" b="b"/>
            <a:pathLst>
              <a:path w="10748485" h="2696893">
                <a:moveTo>
                  <a:pt x="0" y="0"/>
                </a:moveTo>
                <a:lnTo>
                  <a:pt x="10748485" y="0"/>
                </a:lnTo>
                <a:lnTo>
                  <a:pt x="10748485" y="2696893"/>
                </a:lnTo>
                <a:lnTo>
                  <a:pt x="0" y="269689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4"/>
          <p:cNvSpPr txBox="1"/>
          <p:nvPr/>
        </p:nvSpPr>
        <p:spPr>
          <a:xfrm>
            <a:off x="4164363" y="1100174"/>
            <a:ext cx="6993778" cy="78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8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IA: </a:t>
            </a:r>
            <a:r>
              <a:rPr lang="en-US" sz="2830" b="1" dirty="0" smtClean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EXPLOITATION RESPONSIBLE ET AGRICULTURE INTELLIGENTE </a:t>
            </a:r>
            <a:endParaRPr lang="en-US" sz="2830" b="1" dirty="0">
              <a:solidFill>
                <a:srgbClr val="84E3F8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01" y="3330940"/>
            <a:ext cx="17907000" cy="3721654"/>
            <a:chOff x="0" y="0"/>
            <a:chExt cx="4922192" cy="9801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22192" cy="980189"/>
            </a:xfrm>
            <a:custGeom>
              <a:avLst/>
              <a:gdLst/>
              <a:ahLst/>
              <a:cxnLst/>
              <a:rect l="l" t="t" r="r" b="b"/>
              <a:pathLst>
                <a:path w="4922192" h="980189">
                  <a:moveTo>
                    <a:pt x="0" y="0"/>
                  </a:moveTo>
                  <a:lnTo>
                    <a:pt x="4922192" y="0"/>
                  </a:lnTo>
                  <a:lnTo>
                    <a:pt x="4922192" y="980189"/>
                  </a:lnTo>
                  <a:lnTo>
                    <a:pt x="0" y="980189"/>
                  </a:lnTo>
                  <a:close/>
                </a:path>
              </a:pathLst>
            </a:custGeom>
            <a:gradFill rotWithShape="1">
              <a:gsLst>
                <a:gs pos="0">
                  <a:srgbClr val="131F40">
                    <a:alpha val="75000"/>
                  </a:srgbClr>
                </a:gs>
                <a:gs pos="100000">
                  <a:srgbClr val="3D6D81">
                    <a:alpha val="75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4922192" cy="951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1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5430531" y="8964330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491779" y="606861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3" y="0"/>
                </a:lnTo>
                <a:lnTo>
                  <a:pt x="1164473" y="1164473"/>
                </a:lnTo>
                <a:lnTo>
                  <a:pt x="0" y="1164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9203" y="9055558"/>
            <a:ext cx="5594282" cy="884914"/>
          </a:xfrm>
          <a:custGeom>
            <a:avLst/>
            <a:gdLst/>
            <a:ahLst/>
            <a:cxnLst/>
            <a:rect l="l" t="t" r="r" b="b"/>
            <a:pathLst>
              <a:path w="5594282" h="884914">
                <a:moveTo>
                  <a:pt x="0" y="0"/>
                </a:moveTo>
                <a:lnTo>
                  <a:pt x="5594282" y="0"/>
                </a:lnTo>
                <a:lnTo>
                  <a:pt x="5594282" y="884913"/>
                </a:lnTo>
                <a:lnTo>
                  <a:pt x="0" y="8849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91779" y="5163192"/>
            <a:ext cx="17796221" cy="492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3"/>
              </a:lnSpc>
            </a:pP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Alors que la </a:t>
            </a:r>
            <a:r>
              <a:rPr lang="en-US" sz="3824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quantité</a:t>
            </a:r>
            <a:r>
              <a:rPr lang="en-US" sz="3824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de </a:t>
            </a:r>
            <a:r>
              <a:rPr lang="en-US" sz="3824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données</a:t>
            </a:r>
            <a:r>
              <a:rPr lang="en-US" sz="3824" b="1" dirty="0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créées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continue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d’augmenter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à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l’échelle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mondiale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l’IA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est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au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cœur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la transformation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numérique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cours qui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touche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tous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les aspects de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notre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vie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professionnelle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et </a:t>
            </a:r>
            <a:r>
              <a:rPr lang="en-US" sz="38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personnelle</a:t>
            </a:r>
            <a:r>
              <a:rPr lang="en-US" sz="38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algn="ctr">
              <a:lnSpc>
                <a:spcPts val="4795"/>
              </a:lnSpc>
            </a:pPr>
            <a:endParaRPr lang="en-US" sz="3824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l">
              <a:lnSpc>
                <a:spcPts val="3947"/>
              </a:lnSpc>
            </a:pPr>
            <a:r>
              <a:rPr lang="en-US" sz="37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LLa</a:t>
            </a:r>
            <a:r>
              <a:rPr lang="en-US" sz="37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RDC dispose </a:t>
            </a:r>
            <a:r>
              <a:rPr lang="en-US" sz="37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d'immenses</a:t>
            </a:r>
            <a:r>
              <a:rPr lang="en-US" sz="37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7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ressources</a:t>
            </a:r>
            <a:r>
              <a:rPr lang="en-US" sz="37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7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naturelles</a:t>
            </a:r>
            <a:r>
              <a:rPr lang="en-US" sz="37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(</a:t>
            </a:r>
            <a:r>
              <a:rPr lang="en-US" sz="3724" b="1" dirty="0" err="1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forêts</a:t>
            </a:r>
            <a:r>
              <a:rPr lang="en-US" sz="37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3724" b="1" dirty="0" err="1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minéraux</a:t>
            </a:r>
            <a:r>
              <a:rPr lang="en-US" sz="37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3724" b="1" dirty="0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eau</a:t>
            </a:r>
            <a:r>
              <a:rPr lang="en-US" sz="37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etc.) mais </a:t>
            </a:r>
            <a:r>
              <a:rPr lang="en-US" sz="37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l'exploration</a:t>
            </a:r>
            <a:r>
              <a:rPr lang="en-US" sz="37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et </a:t>
            </a:r>
            <a:r>
              <a:rPr lang="en-US" sz="37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l'exploitation</a:t>
            </a:r>
            <a:r>
              <a:rPr lang="en-US" sz="37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des </a:t>
            </a:r>
            <a:r>
              <a:rPr lang="en-US" sz="37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données</a:t>
            </a:r>
            <a:r>
              <a:rPr lang="en-US" sz="37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sont quasi </a:t>
            </a:r>
            <a:r>
              <a:rPr lang="en-US" sz="37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inexistantes</a:t>
            </a:r>
            <a:r>
              <a:rPr lang="en-US" sz="37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7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ou</a:t>
            </a:r>
            <a:r>
              <a:rPr lang="en-US" sz="37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non </a:t>
            </a:r>
            <a:r>
              <a:rPr lang="en-US" sz="37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accessibles</a:t>
            </a:r>
            <a:r>
              <a:rPr lang="en-US" sz="37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au public (</a:t>
            </a:r>
            <a:r>
              <a:rPr lang="en-US" sz="3724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Chercheurs</a:t>
            </a:r>
            <a:r>
              <a:rPr lang="en-US" sz="3724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)</a:t>
            </a:r>
          </a:p>
          <a:p>
            <a:pPr algn="ctr">
              <a:lnSpc>
                <a:spcPts val="4795"/>
              </a:lnSpc>
            </a:pPr>
            <a:endParaRPr lang="en-US" sz="3724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ctr">
              <a:lnSpc>
                <a:spcPts val="4795"/>
              </a:lnSpc>
            </a:pPr>
            <a:endParaRPr lang="en-US" sz="3724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53576" y="929829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24952" y="9275954"/>
            <a:ext cx="4102782" cy="491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  <a:spcBef>
                <a:spcPct val="0"/>
              </a:spcBef>
            </a:pPr>
            <a:r>
              <a:rPr lang="en-US" sz="35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www.upl-univ.ac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788876" y="304609"/>
            <a:ext cx="1870551" cy="1768977"/>
          </a:xfrm>
          <a:custGeom>
            <a:avLst/>
            <a:gdLst/>
            <a:ahLst/>
            <a:cxnLst/>
            <a:rect l="l" t="t" r="r" b="b"/>
            <a:pathLst>
              <a:path w="1870551" h="1768977">
                <a:moveTo>
                  <a:pt x="0" y="0"/>
                </a:moveTo>
                <a:lnTo>
                  <a:pt x="1870552" y="0"/>
                </a:lnTo>
                <a:lnTo>
                  <a:pt x="1870552" y="1768977"/>
                </a:lnTo>
                <a:lnTo>
                  <a:pt x="0" y="17689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58682" y="3049477"/>
            <a:ext cx="17213984" cy="403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FDE59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LA CLE DE LA TRANSFORMATION NUMERIQUE EN RDC</a:t>
            </a:r>
          </a:p>
        </p:txBody>
      </p:sp>
      <p:sp>
        <p:nvSpPr>
          <p:cNvPr id="16" name="Freeform 16"/>
          <p:cNvSpPr/>
          <p:nvPr/>
        </p:nvSpPr>
        <p:spPr>
          <a:xfrm>
            <a:off x="446463" y="2692115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1" y="0"/>
                </a:lnTo>
                <a:lnTo>
                  <a:pt x="887221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2000"/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90074" y="3010311"/>
            <a:ext cx="283352" cy="26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0074" y="3728727"/>
            <a:ext cx="16235453" cy="121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5"/>
              </a:lnSpc>
            </a:pPr>
            <a:r>
              <a:rPr lang="en-US" sz="8250" i="1" dirty="0" err="1" smtClean="0">
                <a:solidFill>
                  <a:srgbClr val="FFFF00"/>
                </a:solidFill>
                <a:latin typeface="IM Fell Italics"/>
                <a:ea typeface="IM Fell Italics"/>
                <a:cs typeface="IM Fell Italics"/>
                <a:sym typeface="IM Fell Italics"/>
              </a:rPr>
              <a:t>Gestion</a:t>
            </a:r>
            <a:r>
              <a:rPr lang="en-US" sz="8250" i="1" dirty="0" smtClean="0">
                <a:solidFill>
                  <a:srgbClr val="FFFF00"/>
                </a:solidFill>
                <a:latin typeface="IM Fell Italics"/>
                <a:ea typeface="IM Fell Italics"/>
                <a:cs typeface="IM Fell Italics"/>
                <a:sym typeface="IM Fell Italics"/>
              </a:rPr>
              <a:t> </a:t>
            </a:r>
            <a:r>
              <a:rPr lang="en-US" sz="8250" i="1" dirty="0" err="1" smtClean="0">
                <a:solidFill>
                  <a:srgbClr val="FFFF00"/>
                </a:solidFill>
                <a:latin typeface="IM Fell Italics"/>
                <a:ea typeface="IM Fell Italics"/>
                <a:cs typeface="IM Fell Italics"/>
                <a:sym typeface="IM Fell Italics"/>
              </a:rPr>
              <a:t>optimale</a:t>
            </a:r>
            <a:r>
              <a:rPr lang="en-US" sz="8250" i="1" dirty="0" smtClean="0">
                <a:solidFill>
                  <a:srgbClr val="FFFF00"/>
                </a:solidFill>
                <a:latin typeface="IM Fell Italics"/>
                <a:ea typeface="IM Fell Italics"/>
                <a:cs typeface="IM Fell Italics"/>
                <a:sym typeface="IM Fell Italics"/>
              </a:rPr>
              <a:t> des </a:t>
            </a:r>
            <a:r>
              <a:rPr lang="en-US" sz="8250" i="1" dirty="0" err="1" smtClean="0">
                <a:solidFill>
                  <a:srgbClr val="FFFF00"/>
                </a:solidFill>
                <a:latin typeface="IM Fell Italics"/>
                <a:ea typeface="IM Fell Italics"/>
                <a:cs typeface="IM Fell Italics"/>
                <a:sym typeface="IM Fell Italics"/>
              </a:rPr>
              <a:t>données</a:t>
            </a:r>
            <a:r>
              <a:rPr lang="en-US" sz="8250" i="1" dirty="0" smtClean="0">
                <a:solidFill>
                  <a:srgbClr val="FFFF00"/>
                </a:solidFill>
                <a:latin typeface="IM Fell Italics"/>
                <a:ea typeface="IM Fell Italics"/>
                <a:cs typeface="IM Fell Italics"/>
                <a:sym typeface="IM Fell Italics"/>
              </a:rPr>
              <a:t> : </a:t>
            </a:r>
            <a:r>
              <a:rPr lang="en-US" sz="8250" i="1" dirty="0">
                <a:solidFill>
                  <a:srgbClr val="FFFF00"/>
                </a:solidFill>
                <a:latin typeface="IM Fell Italics"/>
                <a:ea typeface="IM Fell Italics"/>
                <a:cs typeface="IM Fell Italics"/>
                <a:sym typeface="IM Fell Italics"/>
              </a:rPr>
              <a:t>ETL</a:t>
            </a:r>
          </a:p>
        </p:txBody>
      </p:sp>
      <p:sp>
        <p:nvSpPr>
          <p:cNvPr id="19" name="Freeform 2"/>
          <p:cNvSpPr/>
          <p:nvPr/>
        </p:nvSpPr>
        <p:spPr>
          <a:xfrm>
            <a:off x="3537384" y="133509"/>
            <a:ext cx="10748485" cy="2696893"/>
          </a:xfrm>
          <a:custGeom>
            <a:avLst/>
            <a:gdLst/>
            <a:ahLst/>
            <a:cxnLst/>
            <a:rect l="l" t="t" r="r" b="b"/>
            <a:pathLst>
              <a:path w="10748485" h="2696893">
                <a:moveTo>
                  <a:pt x="0" y="0"/>
                </a:moveTo>
                <a:lnTo>
                  <a:pt x="10748485" y="0"/>
                </a:lnTo>
                <a:lnTo>
                  <a:pt x="10748485" y="2696893"/>
                </a:lnTo>
                <a:lnTo>
                  <a:pt x="0" y="26968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4"/>
          <p:cNvSpPr txBox="1"/>
          <p:nvPr/>
        </p:nvSpPr>
        <p:spPr>
          <a:xfrm>
            <a:off x="4362441" y="894123"/>
            <a:ext cx="6993778" cy="78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8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IA: </a:t>
            </a:r>
            <a:r>
              <a:rPr lang="en-US" sz="2830" b="1" dirty="0" smtClean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EXPLOITATION RESPONSIBLE ET AGRICULTURE INTELLIGENTE </a:t>
            </a:r>
            <a:endParaRPr lang="en-US" sz="2830" b="1" dirty="0">
              <a:solidFill>
                <a:srgbClr val="84E3F8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56784" y="3243188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420462" y="3756332"/>
            <a:ext cx="4632870" cy="7407206"/>
          </a:xfrm>
          <a:custGeom>
            <a:avLst/>
            <a:gdLst/>
            <a:ahLst/>
            <a:cxnLst/>
            <a:rect l="l" t="t" r="r" b="b"/>
            <a:pathLst>
              <a:path w="4632870" h="7407206">
                <a:moveTo>
                  <a:pt x="0" y="0"/>
                </a:moveTo>
                <a:lnTo>
                  <a:pt x="4632871" y="0"/>
                </a:lnTo>
                <a:lnTo>
                  <a:pt x="4632871" y="7407206"/>
                </a:lnTo>
                <a:lnTo>
                  <a:pt x="0" y="74072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448932" y="5834454"/>
            <a:ext cx="2453597" cy="2658223"/>
            <a:chOff x="0" y="0"/>
            <a:chExt cx="494053" cy="5352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4053" cy="535257"/>
            </a:xfrm>
            <a:custGeom>
              <a:avLst/>
              <a:gdLst/>
              <a:ahLst/>
              <a:cxnLst/>
              <a:rect l="l" t="t" r="r" b="b"/>
              <a:pathLst>
                <a:path w="494053" h="535257">
                  <a:moveTo>
                    <a:pt x="0" y="0"/>
                  </a:moveTo>
                  <a:lnTo>
                    <a:pt x="494053" y="0"/>
                  </a:lnTo>
                  <a:lnTo>
                    <a:pt x="494053" y="535257"/>
                  </a:lnTo>
                  <a:lnTo>
                    <a:pt x="0" y="535257"/>
                  </a:lnTo>
                  <a:close/>
                </a:path>
              </a:pathLst>
            </a:custGeom>
            <a:blipFill>
              <a:blip r:embed="rId6"/>
              <a:stretch>
                <a:fillRect l="-12385" r="-12385" b="-73181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446463" y="513255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4" y="0"/>
                </a:lnTo>
                <a:lnTo>
                  <a:pt x="1164474" y="1164474"/>
                </a:lnTo>
                <a:lnTo>
                  <a:pt x="0" y="11644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813255" y="211003"/>
            <a:ext cx="1870551" cy="1768977"/>
          </a:xfrm>
          <a:custGeom>
            <a:avLst/>
            <a:gdLst/>
            <a:ahLst/>
            <a:cxnLst/>
            <a:rect l="l" t="t" r="r" b="b"/>
            <a:pathLst>
              <a:path w="1870551" h="1768977">
                <a:moveTo>
                  <a:pt x="0" y="0"/>
                </a:moveTo>
                <a:lnTo>
                  <a:pt x="1870552" y="0"/>
                </a:lnTo>
                <a:lnTo>
                  <a:pt x="1870552" y="1768978"/>
                </a:lnTo>
                <a:lnTo>
                  <a:pt x="0" y="17689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45329" y="5390425"/>
            <a:ext cx="3703603" cy="3903123"/>
          </a:xfrm>
          <a:custGeom>
            <a:avLst/>
            <a:gdLst/>
            <a:ahLst/>
            <a:cxnLst/>
            <a:rect l="l" t="t" r="r" b="b"/>
            <a:pathLst>
              <a:path w="3703603" h="3903123">
                <a:moveTo>
                  <a:pt x="0" y="0"/>
                </a:moveTo>
                <a:lnTo>
                  <a:pt x="3703603" y="0"/>
                </a:lnTo>
                <a:lnTo>
                  <a:pt x="3703603" y="3903124"/>
                </a:lnTo>
                <a:lnTo>
                  <a:pt x="0" y="39031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274792" y="4930359"/>
            <a:ext cx="5013208" cy="2731557"/>
          </a:xfrm>
          <a:custGeom>
            <a:avLst/>
            <a:gdLst/>
            <a:ahLst/>
            <a:cxnLst/>
            <a:rect l="l" t="t" r="r" b="b"/>
            <a:pathLst>
              <a:path w="5013208" h="2731557">
                <a:moveTo>
                  <a:pt x="0" y="0"/>
                </a:moveTo>
                <a:lnTo>
                  <a:pt x="5013208" y="0"/>
                </a:lnTo>
                <a:lnTo>
                  <a:pt x="5013208" y="2731557"/>
                </a:lnTo>
                <a:lnTo>
                  <a:pt x="0" y="27315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0665" b="-10665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692225" y="7295407"/>
            <a:ext cx="10595775" cy="2919736"/>
          </a:xfrm>
          <a:custGeom>
            <a:avLst/>
            <a:gdLst/>
            <a:ahLst/>
            <a:cxnLst/>
            <a:rect l="l" t="t" r="r" b="b"/>
            <a:pathLst>
              <a:path w="10595775" h="2919736">
                <a:moveTo>
                  <a:pt x="0" y="0"/>
                </a:moveTo>
                <a:lnTo>
                  <a:pt x="10595775" y="0"/>
                </a:lnTo>
                <a:lnTo>
                  <a:pt x="10595775" y="2919736"/>
                </a:lnTo>
                <a:lnTo>
                  <a:pt x="0" y="291973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1841" b="-11841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111140" y="5395896"/>
            <a:ext cx="4131825" cy="1899510"/>
          </a:xfrm>
          <a:custGeom>
            <a:avLst/>
            <a:gdLst/>
            <a:ahLst/>
            <a:cxnLst/>
            <a:rect l="l" t="t" r="r" b="b"/>
            <a:pathLst>
              <a:path w="4131825" h="1899510">
                <a:moveTo>
                  <a:pt x="0" y="0"/>
                </a:moveTo>
                <a:lnTo>
                  <a:pt x="4131825" y="0"/>
                </a:lnTo>
                <a:lnTo>
                  <a:pt x="4131825" y="1899511"/>
                </a:lnTo>
                <a:lnTo>
                  <a:pt x="0" y="18995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43803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59411" y="2892516"/>
            <a:ext cx="8283023" cy="225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2"/>
              </a:lnSpc>
              <a:spcBef>
                <a:spcPct val="0"/>
              </a:spcBef>
            </a:pPr>
            <a:r>
              <a:rPr lang="en-US" sz="5530" b="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LA CLE DE LA TRANSFORMATION NUMERIQUE EN RDC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23515" y="3561374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1.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59749" y="3289644"/>
            <a:ext cx="6599551" cy="1174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3"/>
              </a:lnSpc>
            </a:pPr>
            <a:r>
              <a:rPr lang="en-US" sz="2833" b="1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INVESTISSEMENT DANS L’INFRASTRUCTURE NUMÉRIQUE</a:t>
            </a:r>
          </a:p>
          <a:p>
            <a:pPr algn="l">
              <a:lnSpc>
                <a:spcPts val="3003"/>
              </a:lnSpc>
              <a:spcBef>
                <a:spcPct val="0"/>
              </a:spcBef>
            </a:pPr>
            <a:endParaRPr lang="en-US" sz="2833" b="1">
              <a:solidFill>
                <a:srgbClr val="FFDE59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473427" y="4503170"/>
            <a:ext cx="10347224" cy="1525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34076" lvl="2" indent="-411359" algn="l">
              <a:lnSpc>
                <a:spcPts val="3029"/>
              </a:lnSpc>
              <a:buFont typeface="Arial"/>
              <a:buChar char="⚬"/>
            </a:pPr>
            <a:r>
              <a:rPr lang="en-US" sz="2857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Développer l’accès à Internet à haut débit dans tout le pays</a:t>
            </a:r>
          </a:p>
          <a:p>
            <a:pPr algn="l">
              <a:lnSpc>
                <a:spcPts val="3029"/>
              </a:lnSpc>
            </a:pPr>
            <a:endParaRPr lang="en-US" sz="2857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l">
              <a:lnSpc>
                <a:spcPts val="2817"/>
              </a:lnSpc>
              <a:spcBef>
                <a:spcPct val="0"/>
              </a:spcBef>
            </a:pPr>
            <a:endParaRPr lang="en-US" sz="2857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866395" y="798375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20" name="Freeform 2"/>
          <p:cNvSpPr/>
          <p:nvPr/>
        </p:nvSpPr>
        <p:spPr>
          <a:xfrm>
            <a:off x="3648125" y="247274"/>
            <a:ext cx="10748485" cy="2696893"/>
          </a:xfrm>
          <a:custGeom>
            <a:avLst/>
            <a:gdLst/>
            <a:ahLst/>
            <a:cxnLst/>
            <a:rect l="l" t="t" r="r" b="b"/>
            <a:pathLst>
              <a:path w="10748485" h="2696893">
                <a:moveTo>
                  <a:pt x="0" y="0"/>
                </a:moveTo>
                <a:lnTo>
                  <a:pt x="10748485" y="0"/>
                </a:lnTo>
                <a:lnTo>
                  <a:pt x="10748485" y="2696893"/>
                </a:lnTo>
                <a:lnTo>
                  <a:pt x="0" y="26968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4"/>
          <p:cNvSpPr txBox="1"/>
          <p:nvPr/>
        </p:nvSpPr>
        <p:spPr>
          <a:xfrm>
            <a:off x="4473182" y="1007888"/>
            <a:ext cx="6993778" cy="78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8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IA: </a:t>
            </a:r>
            <a:r>
              <a:rPr lang="en-US" sz="2830" b="1" dirty="0" smtClean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EXPLOITATION RESPONSIBLE ET AGRICULTURE INTELLIGENTE </a:t>
            </a:r>
            <a:endParaRPr lang="en-US" sz="2830" b="1" dirty="0">
              <a:solidFill>
                <a:srgbClr val="84E3F8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56784" y="3243188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586627" y="3401345"/>
            <a:ext cx="5299028" cy="8472283"/>
          </a:xfrm>
          <a:custGeom>
            <a:avLst/>
            <a:gdLst/>
            <a:ahLst/>
            <a:cxnLst/>
            <a:rect l="l" t="t" r="r" b="b"/>
            <a:pathLst>
              <a:path w="5299028" h="8472283">
                <a:moveTo>
                  <a:pt x="0" y="0"/>
                </a:moveTo>
                <a:lnTo>
                  <a:pt x="5299028" y="0"/>
                </a:lnTo>
                <a:lnTo>
                  <a:pt x="5299028" y="8472282"/>
                </a:lnTo>
                <a:lnTo>
                  <a:pt x="0" y="84722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6463" y="513255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4" y="0"/>
                </a:lnTo>
                <a:lnTo>
                  <a:pt x="1164474" y="1164474"/>
                </a:lnTo>
                <a:lnTo>
                  <a:pt x="0" y="1164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13255" y="211003"/>
            <a:ext cx="1870551" cy="1768977"/>
          </a:xfrm>
          <a:custGeom>
            <a:avLst/>
            <a:gdLst/>
            <a:ahLst/>
            <a:cxnLst/>
            <a:rect l="l" t="t" r="r" b="b"/>
            <a:pathLst>
              <a:path w="1870551" h="1768977">
                <a:moveTo>
                  <a:pt x="0" y="0"/>
                </a:moveTo>
                <a:lnTo>
                  <a:pt x="1870552" y="0"/>
                </a:lnTo>
                <a:lnTo>
                  <a:pt x="1870552" y="1768978"/>
                </a:lnTo>
                <a:lnTo>
                  <a:pt x="0" y="17689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7762612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95464" y="5588654"/>
            <a:ext cx="7434054" cy="4003953"/>
          </a:xfrm>
          <a:custGeom>
            <a:avLst/>
            <a:gdLst/>
            <a:ahLst/>
            <a:cxnLst/>
            <a:rect l="l" t="t" r="r" b="b"/>
            <a:pathLst>
              <a:path w="7434054" h="4003953">
                <a:moveTo>
                  <a:pt x="0" y="0"/>
                </a:moveTo>
                <a:lnTo>
                  <a:pt x="7434054" y="0"/>
                </a:lnTo>
                <a:lnTo>
                  <a:pt x="7434054" y="4003953"/>
                </a:lnTo>
                <a:lnTo>
                  <a:pt x="0" y="40039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284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94007" y="5393526"/>
            <a:ext cx="8893993" cy="2329685"/>
          </a:xfrm>
          <a:custGeom>
            <a:avLst/>
            <a:gdLst/>
            <a:ahLst/>
            <a:cxnLst/>
            <a:rect l="l" t="t" r="r" b="b"/>
            <a:pathLst>
              <a:path w="8893993" h="2329685">
                <a:moveTo>
                  <a:pt x="0" y="0"/>
                </a:moveTo>
                <a:lnTo>
                  <a:pt x="8893993" y="0"/>
                </a:lnTo>
                <a:lnTo>
                  <a:pt x="8893993" y="2329685"/>
                </a:lnTo>
                <a:lnTo>
                  <a:pt x="0" y="23296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46913" b="-65122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59411" y="2892516"/>
            <a:ext cx="8283023" cy="225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2"/>
              </a:lnSpc>
              <a:spcBef>
                <a:spcPct val="0"/>
              </a:spcBef>
            </a:pPr>
            <a:r>
              <a:rPr lang="en-US" sz="5530" b="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LA CLE DE LA TRANSFORMATION NUMERIQUE EN RDC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23515" y="3561374"/>
            <a:ext cx="283352" cy="26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42058" y="3482096"/>
            <a:ext cx="6599551" cy="41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3"/>
              </a:lnSpc>
              <a:spcBef>
                <a:spcPct val="0"/>
              </a:spcBef>
            </a:pPr>
            <a:r>
              <a:rPr lang="en-US" sz="2833" b="1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FORMATION ET SENSIBILISATION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66395" y="798375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23515" y="4222317"/>
            <a:ext cx="8289800" cy="1085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7"/>
              </a:lnSpc>
            </a:pPr>
            <a:r>
              <a:rPr lang="en-US" sz="26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Création</a:t>
            </a:r>
            <a:r>
              <a:rPr lang="en-US" sz="26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des </a:t>
            </a:r>
            <a:r>
              <a:rPr lang="en-US" sz="26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programmes</a:t>
            </a:r>
            <a:r>
              <a:rPr lang="en-US" sz="26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de </a:t>
            </a:r>
            <a:r>
              <a:rPr lang="en-US" sz="26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formation </a:t>
            </a:r>
            <a:r>
              <a:rPr lang="en-US" sz="26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en</a:t>
            </a:r>
            <a:r>
              <a:rPr lang="en-US" sz="26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IA </a:t>
            </a:r>
            <a:r>
              <a:rPr lang="en-US" sz="26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:</a:t>
            </a:r>
          </a:p>
          <a:p>
            <a:pPr algn="l">
              <a:lnSpc>
                <a:spcPts val="2817"/>
              </a:lnSpc>
              <a:spcBef>
                <a:spcPct val="0"/>
              </a:spcBef>
            </a:pPr>
            <a:r>
              <a:rPr lang="en-US" sz="26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Data science, et  </a:t>
            </a:r>
            <a:r>
              <a:rPr lang="en-US" sz="26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compétences</a:t>
            </a:r>
            <a:r>
              <a:rPr lang="en-US" sz="26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6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numériques</a:t>
            </a:r>
            <a:r>
              <a:rPr lang="en-US" sz="26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pour les </a:t>
            </a:r>
            <a:r>
              <a:rPr lang="en-US" sz="26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jeunes</a:t>
            </a:r>
            <a:r>
              <a:rPr lang="en-US" sz="26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et les </a:t>
            </a:r>
            <a:r>
              <a:rPr lang="en-US" sz="26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professionnels</a:t>
            </a:r>
            <a:r>
              <a:rPr lang="en-US" sz="26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10731" y="8080798"/>
            <a:ext cx="283352" cy="26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29275" y="8001520"/>
            <a:ext cx="6599551" cy="41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3"/>
              </a:lnSpc>
              <a:spcBef>
                <a:spcPct val="0"/>
              </a:spcBef>
            </a:pPr>
            <a:r>
              <a:rPr lang="en-US" sz="2833" b="1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PARTENARIATS ET FINANCEMENTS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94007" y="8869568"/>
            <a:ext cx="8289800" cy="1085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7"/>
              </a:lnSpc>
              <a:spcBef>
                <a:spcPct val="0"/>
              </a:spcBef>
            </a:pPr>
            <a:r>
              <a:rPr lang="en-US" sz="2657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Collaboration avec des ONG, des universités, des entreprises technologiques internationales pour partager le savoir-faire.</a:t>
            </a:r>
          </a:p>
        </p:txBody>
      </p:sp>
      <p:sp>
        <p:nvSpPr>
          <p:cNvPr id="20" name="Freeform 2"/>
          <p:cNvSpPr/>
          <p:nvPr/>
        </p:nvSpPr>
        <p:spPr>
          <a:xfrm>
            <a:off x="3769757" y="218397"/>
            <a:ext cx="10748485" cy="2696893"/>
          </a:xfrm>
          <a:custGeom>
            <a:avLst/>
            <a:gdLst/>
            <a:ahLst/>
            <a:cxnLst/>
            <a:rect l="l" t="t" r="r" b="b"/>
            <a:pathLst>
              <a:path w="10748485" h="2696893">
                <a:moveTo>
                  <a:pt x="0" y="0"/>
                </a:moveTo>
                <a:lnTo>
                  <a:pt x="10748485" y="0"/>
                </a:lnTo>
                <a:lnTo>
                  <a:pt x="10748485" y="2696893"/>
                </a:lnTo>
                <a:lnTo>
                  <a:pt x="0" y="26968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4"/>
          <p:cNvSpPr txBox="1"/>
          <p:nvPr/>
        </p:nvSpPr>
        <p:spPr>
          <a:xfrm>
            <a:off x="4594814" y="979011"/>
            <a:ext cx="6993778" cy="78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8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IA: </a:t>
            </a:r>
            <a:r>
              <a:rPr lang="en-US" sz="2830" b="1" dirty="0" smtClean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EXPLOITATION RESPONSIBLE ET AGRICULTURE INTELLIGENTE </a:t>
            </a:r>
            <a:endParaRPr lang="en-US" sz="2830" b="1" dirty="0">
              <a:solidFill>
                <a:srgbClr val="84E3F8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64321" y="7463121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8" y="0"/>
                </a:lnTo>
                <a:lnTo>
                  <a:pt x="1789958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4718" y="5954437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1" y="0"/>
                </a:lnTo>
                <a:lnTo>
                  <a:pt x="887221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41866" y="446463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3" y="0"/>
                </a:lnTo>
                <a:lnTo>
                  <a:pt x="1164473" y="1164474"/>
                </a:lnTo>
                <a:lnTo>
                  <a:pt x="0" y="1164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83727" y="66882"/>
            <a:ext cx="1870551" cy="1768977"/>
          </a:xfrm>
          <a:custGeom>
            <a:avLst/>
            <a:gdLst/>
            <a:ahLst/>
            <a:cxnLst/>
            <a:rect l="l" t="t" r="r" b="b"/>
            <a:pathLst>
              <a:path w="1870551" h="1768977">
                <a:moveTo>
                  <a:pt x="0" y="0"/>
                </a:moveTo>
                <a:lnTo>
                  <a:pt x="1870552" y="0"/>
                </a:lnTo>
                <a:lnTo>
                  <a:pt x="1870552" y="1768977"/>
                </a:lnTo>
                <a:lnTo>
                  <a:pt x="0" y="17689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55549" y="731583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8" name="Freeform 8"/>
          <p:cNvSpPr/>
          <p:nvPr/>
        </p:nvSpPr>
        <p:spPr>
          <a:xfrm>
            <a:off x="10884907" y="3627425"/>
            <a:ext cx="7242855" cy="3491975"/>
          </a:xfrm>
          <a:custGeom>
            <a:avLst/>
            <a:gdLst/>
            <a:ahLst/>
            <a:cxnLst/>
            <a:rect l="l" t="t" r="r" b="b"/>
            <a:pathLst>
              <a:path w="7242855" h="3491975">
                <a:moveTo>
                  <a:pt x="0" y="0"/>
                </a:moveTo>
                <a:lnTo>
                  <a:pt x="7242854" y="0"/>
                </a:lnTo>
                <a:lnTo>
                  <a:pt x="7242854" y="3491974"/>
                </a:lnTo>
                <a:lnTo>
                  <a:pt x="0" y="34919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742" b="-374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884907" y="7119399"/>
            <a:ext cx="7242855" cy="2900512"/>
          </a:xfrm>
          <a:custGeom>
            <a:avLst/>
            <a:gdLst/>
            <a:ahLst/>
            <a:cxnLst/>
            <a:rect l="l" t="t" r="r" b="b"/>
            <a:pathLst>
              <a:path w="7242855" h="2900512">
                <a:moveTo>
                  <a:pt x="0" y="0"/>
                </a:moveTo>
                <a:lnTo>
                  <a:pt x="7242854" y="0"/>
                </a:lnTo>
                <a:lnTo>
                  <a:pt x="7242854" y="2900512"/>
                </a:lnTo>
                <a:lnTo>
                  <a:pt x="0" y="29005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49" r="-4546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454553" y="4746640"/>
            <a:ext cx="7707780" cy="1167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RDC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1866" y="4455165"/>
            <a:ext cx="7174848" cy="918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6"/>
              </a:lnSpc>
              <a:spcBef>
                <a:spcPct val="0"/>
              </a:spcBef>
            </a:pPr>
            <a:r>
              <a:rPr lang="en-US" sz="3430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DÉFIS DE L’IMPLÉMENTATION DE L’IA  EN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6653" y="6272623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1.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55549" y="6247193"/>
            <a:ext cx="7083841" cy="359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5"/>
              </a:lnSpc>
              <a:spcBef>
                <a:spcPct val="0"/>
              </a:spcBef>
            </a:pPr>
            <a:r>
              <a:rPr lang="en-US" sz="2533" b="1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DÉFIS DE L’IMPLÉMENTATION DE L’IA EN RDC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7425601"/>
            <a:ext cx="11162333" cy="2426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2270" lvl="1" indent="-276135" algn="l">
              <a:lnSpc>
                <a:spcPts val="2711"/>
              </a:lnSpc>
              <a:buFont typeface="Arial"/>
              <a:buChar char="•"/>
            </a:pP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Manque</a:t>
            </a:r>
            <a:r>
              <a:rPr lang="en-US" sz="25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d’infrastructures</a:t>
            </a:r>
            <a:r>
              <a:rPr lang="en-US" sz="25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numériques</a:t>
            </a:r>
            <a:r>
              <a:rPr lang="en-US" sz="2557" b="1" dirty="0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5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(internet, </a:t>
            </a:r>
            <a:r>
              <a:rPr lang="en-US" sz="25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électricité</a:t>
            </a:r>
            <a:r>
              <a:rPr lang="en-US" sz="25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).</a:t>
            </a:r>
          </a:p>
          <a:p>
            <a:pPr algn="l">
              <a:lnSpc>
                <a:spcPts val="2711"/>
              </a:lnSpc>
            </a:pPr>
            <a:endParaRPr lang="en-US" sz="2557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552270" lvl="1" indent="-276135" algn="l">
              <a:lnSpc>
                <a:spcPts val="2711"/>
              </a:lnSpc>
              <a:buFont typeface="Arial"/>
              <a:buChar char="•"/>
            </a:pP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Pénurie</a:t>
            </a:r>
            <a:r>
              <a:rPr lang="en-US" sz="25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de </a:t>
            </a: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compétences</a:t>
            </a:r>
            <a:r>
              <a:rPr lang="en-US" sz="25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locales</a:t>
            </a:r>
            <a:r>
              <a:rPr lang="en-US" sz="2557" b="1" dirty="0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5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</a:t>
            </a:r>
            <a:r>
              <a:rPr lang="en-US" sz="25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IA et </a:t>
            </a:r>
            <a:r>
              <a:rPr lang="en-US" sz="25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</a:t>
            </a:r>
            <a:r>
              <a:rPr lang="en-US" sz="25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data science.</a:t>
            </a:r>
          </a:p>
          <a:p>
            <a:pPr algn="l">
              <a:lnSpc>
                <a:spcPts val="2711"/>
              </a:lnSpc>
            </a:pPr>
            <a:endParaRPr lang="en-US" sz="2557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552270" lvl="1" indent="-276135" algn="l">
              <a:lnSpc>
                <a:spcPts val="2711"/>
              </a:lnSpc>
              <a:buFont typeface="Arial"/>
              <a:buChar char="•"/>
            </a:pP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Manque</a:t>
            </a:r>
            <a:r>
              <a:rPr lang="en-US" sz="25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de </a:t>
            </a: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données</a:t>
            </a:r>
            <a:r>
              <a:rPr lang="en-US" sz="2557" b="1" dirty="0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5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fiables</a:t>
            </a:r>
            <a:r>
              <a:rPr lang="en-US" sz="25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et </a:t>
            </a:r>
            <a:r>
              <a:rPr lang="en-US" sz="25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centralisées</a:t>
            </a:r>
            <a:r>
              <a:rPr lang="en-US" sz="25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algn="l">
              <a:lnSpc>
                <a:spcPts val="2711"/>
              </a:lnSpc>
            </a:pPr>
            <a:endParaRPr lang="en-US" sz="2557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552270" lvl="1" indent="-276135" algn="l">
              <a:lnSpc>
                <a:spcPts val="2711"/>
              </a:lnSpc>
              <a:spcBef>
                <a:spcPct val="0"/>
              </a:spcBef>
              <a:buFont typeface="Arial"/>
              <a:buChar char="•"/>
            </a:pPr>
            <a:r>
              <a:rPr lang="en-US" sz="25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Cadre </a:t>
            </a:r>
            <a:r>
              <a:rPr lang="en-US" sz="25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juridique</a:t>
            </a:r>
            <a:r>
              <a:rPr lang="en-US" sz="25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et </a:t>
            </a:r>
            <a:r>
              <a:rPr lang="en-US" sz="25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éthique</a:t>
            </a:r>
            <a:r>
              <a:rPr lang="en-US" sz="25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5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insuffisant</a:t>
            </a:r>
            <a:r>
              <a:rPr lang="en-US" sz="25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pour </a:t>
            </a:r>
            <a:r>
              <a:rPr lang="en-US" sz="25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encadrer</a:t>
            </a:r>
            <a:r>
              <a:rPr lang="en-US" sz="25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5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l’usage</a:t>
            </a:r>
            <a:r>
              <a:rPr lang="en-US" sz="25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</a:t>
            </a:r>
            <a:r>
              <a:rPr lang="en-US" sz="25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l’IA</a:t>
            </a:r>
            <a:r>
              <a:rPr lang="en-US" sz="25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</p:txBody>
      </p:sp>
      <p:sp>
        <p:nvSpPr>
          <p:cNvPr id="17" name="Freeform 2"/>
          <p:cNvSpPr/>
          <p:nvPr/>
        </p:nvSpPr>
        <p:spPr>
          <a:xfrm>
            <a:off x="3118908" y="886366"/>
            <a:ext cx="10748485" cy="2696893"/>
          </a:xfrm>
          <a:custGeom>
            <a:avLst/>
            <a:gdLst/>
            <a:ahLst/>
            <a:cxnLst/>
            <a:rect l="l" t="t" r="r" b="b"/>
            <a:pathLst>
              <a:path w="10748485" h="2696893">
                <a:moveTo>
                  <a:pt x="0" y="0"/>
                </a:moveTo>
                <a:lnTo>
                  <a:pt x="10748485" y="0"/>
                </a:lnTo>
                <a:lnTo>
                  <a:pt x="10748485" y="2696893"/>
                </a:lnTo>
                <a:lnTo>
                  <a:pt x="0" y="26968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4"/>
          <p:cNvSpPr txBox="1"/>
          <p:nvPr/>
        </p:nvSpPr>
        <p:spPr>
          <a:xfrm>
            <a:off x="3943965" y="1646980"/>
            <a:ext cx="6993778" cy="78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8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IA: </a:t>
            </a:r>
            <a:r>
              <a:rPr lang="en-US" sz="2830" b="1" dirty="0" smtClean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EXPLOITATION RESPONSIBLE ET AGRICULTURE INTELLIGENTE </a:t>
            </a:r>
            <a:endParaRPr lang="en-US" sz="2830" b="1" dirty="0">
              <a:solidFill>
                <a:srgbClr val="84E3F8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64321" y="7463121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8" y="0"/>
                </a:lnTo>
                <a:lnTo>
                  <a:pt x="1789958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67540" y="5157859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1" y="0"/>
                </a:lnTo>
                <a:lnTo>
                  <a:pt x="887221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11151" y="5476045"/>
            <a:ext cx="283352" cy="26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98371" y="5450615"/>
            <a:ext cx="7083841" cy="359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5"/>
              </a:lnSpc>
              <a:spcBef>
                <a:spcPct val="0"/>
              </a:spcBef>
            </a:pPr>
            <a:r>
              <a:rPr lang="en-US" sz="2533" b="1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RECOMMANDATIONS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6246785"/>
            <a:ext cx="11162333" cy="3455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2270" lvl="1" indent="-276135" algn="l">
              <a:lnSpc>
                <a:spcPts val="2711"/>
              </a:lnSpc>
              <a:buFont typeface="Arial"/>
              <a:buChar char="•"/>
            </a:pP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Investir</a:t>
            </a:r>
            <a:r>
              <a:rPr lang="en-US" sz="25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dans la formation </a:t>
            </a:r>
            <a:r>
              <a:rPr lang="en-US" sz="25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des </a:t>
            </a:r>
            <a:r>
              <a:rPr lang="en-US" sz="25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jeunes</a:t>
            </a:r>
            <a:r>
              <a:rPr lang="en-US" sz="25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aux technologies de </a:t>
            </a:r>
            <a:r>
              <a:rPr lang="en-US" sz="25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l’IA</a:t>
            </a:r>
            <a:r>
              <a:rPr lang="en-US" sz="25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.</a:t>
            </a:r>
          </a:p>
          <a:p>
            <a:pPr algn="l">
              <a:lnSpc>
                <a:spcPts val="2711"/>
              </a:lnSpc>
            </a:pPr>
            <a:endParaRPr lang="en-US" sz="2557" b="1" dirty="0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marL="552270" lvl="1" indent="-276135" algn="l">
              <a:lnSpc>
                <a:spcPts val="2711"/>
              </a:lnSpc>
              <a:buFont typeface="Arial"/>
              <a:buChar char="•"/>
            </a:pP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Développer</a:t>
            </a:r>
            <a:r>
              <a:rPr lang="en-US" sz="25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des </a:t>
            </a: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partenariats</a:t>
            </a:r>
            <a:r>
              <a:rPr lang="en-US" sz="25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5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entre le </a:t>
            </a:r>
            <a:r>
              <a:rPr lang="en-US" sz="25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gouvernement</a:t>
            </a:r>
            <a:r>
              <a:rPr lang="en-US" sz="25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, les </a:t>
            </a:r>
            <a:r>
              <a:rPr lang="en-US" sz="25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universités</a:t>
            </a:r>
            <a:r>
              <a:rPr lang="en-US" sz="25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et le </a:t>
            </a:r>
            <a:r>
              <a:rPr lang="en-US" sz="25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secteur</a:t>
            </a:r>
            <a:r>
              <a:rPr lang="en-US" sz="25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5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privé</a:t>
            </a:r>
            <a:r>
              <a:rPr lang="en-US" sz="25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.</a:t>
            </a:r>
          </a:p>
          <a:p>
            <a:pPr algn="l">
              <a:lnSpc>
                <a:spcPts val="2711"/>
              </a:lnSpc>
            </a:pPr>
            <a:endParaRPr lang="en-US" sz="2557" b="1" dirty="0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marL="552270" lvl="1" indent="-276135" algn="l">
              <a:lnSpc>
                <a:spcPts val="2711"/>
              </a:lnSpc>
              <a:buFont typeface="Arial"/>
              <a:buChar char="•"/>
            </a:pP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Mettre</a:t>
            </a:r>
            <a:r>
              <a:rPr lang="en-US" sz="25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en</a:t>
            </a:r>
            <a:r>
              <a:rPr lang="en-US" sz="25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place des </a:t>
            </a: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politiques</a:t>
            </a:r>
            <a:r>
              <a:rPr lang="en-US" sz="25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publiques</a:t>
            </a:r>
            <a:r>
              <a:rPr lang="en-US" sz="25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5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favorables</a:t>
            </a:r>
            <a:r>
              <a:rPr lang="en-US" sz="25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à </a:t>
            </a:r>
            <a:r>
              <a:rPr lang="en-US" sz="25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l’innovation</a:t>
            </a:r>
            <a:r>
              <a:rPr lang="en-US" sz="25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5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numérique</a:t>
            </a:r>
            <a:r>
              <a:rPr lang="en-US" sz="25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.</a:t>
            </a:r>
          </a:p>
          <a:p>
            <a:pPr algn="l">
              <a:lnSpc>
                <a:spcPts val="2711"/>
              </a:lnSpc>
            </a:pPr>
            <a:endParaRPr lang="en-US" sz="2557" b="1" dirty="0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marL="552270" lvl="1" indent="-276135" algn="l">
              <a:lnSpc>
                <a:spcPts val="2711"/>
              </a:lnSpc>
              <a:spcBef>
                <a:spcPct val="0"/>
              </a:spcBef>
              <a:buFont typeface="Arial"/>
              <a:buChar char="•"/>
            </a:pP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Créer</a:t>
            </a:r>
            <a:r>
              <a:rPr lang="en-US" sz="25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des </a:t>
            </a: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centres</a:t>
            </a:r>
            <a:r>
              <a:rPr lang="en-US" sz="25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de </a:t>
            </a: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recherche</a:t>
            </a:r>
            <a:r>
              <a:rPr lang="en-US" sz="25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en</a:t>
            </a:r>
            <a:r>
              <a:rPr lang="en-US" sz="25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intelligence </a:t>
            </a:r>
            <a:r>
              <a:rPr lang="en-US" sz="25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artificielle</a:t>
            </a:r>
            <a:r>
              <a:rPr lang="en-US" sz="2557" b="1" dirty="0">
                <a:solidFill>
                  <a:srgbClr val="FF5757"/>
                </a:solidFill>
                <a:latin typeface="Raleway Bold"/>
                <a:ea typeface="Raleway Bold"/>
                <a:cs typeface="Raleway Bold"/>
                <a:sym typeface="Raleway Bold"/>
              </a:rPr>
              <a:t>.</a:t>
            </a:r>
          </a:p>
          <a:p>
            <a:pPr algn="l">
              <a:lnSpc>
                <a:spcPts val="2711"/>
              </a:lnSpc>
              <a:spcBef>
                <a:spcPct val="0"/>
              </a:spcBef>
            </a:pPr>
            <a:endParaRPr lang="en-US" sz="2557" b="1" dirty="0">
              <a:solidFill>
                <a:srgbClr val="FF5757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7" name="Freeform 7"/>
          <p:cNvSpPr/>
          <p:nvPr/>
        </p:nvSpPr>
        <p:spPr>
          <a:xfrm rot="-5400000">
            <a:off x="11130550" y="2660952"/>
            <a:ext cx="7421720" cy="5573037"/>
          </a:xfrm>
          <a:custGeom>
            <a:avLst/>
            <a:gdLst/>
            <a:ahLst/>
            <a:cxnLst/>
            <a:rect l="l" t="t" r="r" b="b"/>
            <a:pathLst>
              <a:path w="7421720" h="5573037">
                <a:moveTo>
                  <a:pt x="0" y="0"/>
                </a:moveTo>
                <a:lnTo>
                  <a:pt x="7421720" y="0"/>
                </a:lnTo>
                <a:lnTo>
                  <a:pt x="7421720" y="5573037"/>
                </a:lnTo>
                <a:lnTo>
                  <a:pt x="0" y="5573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2816070" y="2328809"/>
            <a:ext cx="4261262" cy="6013018"/>
            <a:chOff x="0" y="0"/>
            <a:chExt cx="660181" cy="9315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181" cy="931574"/>
            </a:xfrm>
            <a:custGeom>
              <a:avLst/>
              <a:gdLst/>
              <a:ahLst/>
              <a:cxnLst/>
              <a:rect l="l" t="t" r="r" b="b"/>
              <a:pathLst>
                <a:path w="660181" h="931574">
                  <a:moveTo>
                    <a:pt x="0" y="0"/>
                  </a:moveTo>
                  <a:lnTo>
                    <a:pt x="660181" y="0"/>
                  </a:lnTo>
                  <a:lnTo>
                    <a:pt x="660181" y="931574"/>
                  </a:lnTo>
                  <a:lnTo>
                    <a:pt x="0" y="931574"/>
                  </a:lnTo>
                  <a:close/>
                </a:path>
              </a:pathLst>
            </a:custGeom>
            <a:blipFill>
              <a:blip r:embed="rId6"/>
              <a:stretch>
                <a:fillRect t="-3283" b="-3283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0250858" y="9047762"/>
            <a:ext cx="5594282" cy="884914"/>
          </a:xfrm>
          <a:custGeom>
            <a:avLst/>
            <a:gdLst/>
            <a:ahLst/>
            <a:cxnLst/>
            <a:rect l="l" t="t" r="r" b="b"/>
            <a:pathLst>
              <a:path w="5594282" h="884914">
                <a:moveTo>
                  <a:pt x="0" y="0"/>
                </a:moveTo>
                <a:lnTo>
                  <a:pt x="5594283" y="0"/>
                </a:lnTo>
                <a:lnTo>
                  <a:pt x="5594283" y="884914"/>
                </a:lnTo>
                <a:lnTo>
                  <a:pt x="0" y="8849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996608" y="9268159"/>
            <a:ext cx="4102782" cy="491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  <a:spcBef>
                <a:spcPct val="0"/>
              </a:spcBef>
            </a:pPr>
            <a:r>
              <a:rPr lang="en-US" sz="35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www.upl-univ.ac</a:t>
            </a:r>
          </a:p>
        </p:txBody>
      </p:sp>
      <p:sp>
        <p:nvSpPr>
          <p:cNvPr id="12" name="Freeform 12"/>
          <p:cNvSpPr/>
          <p:nvPr/>
        </p:nvSpPr>
        <p:spPr>
          <a:xfrm>
            <a:off x="446463" y="369134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4" y="0"/>
                </a:lnTo>
                <a:lnTo>
                  <a:pt x="1164474" y="1164473"/>
                </a:lnTo>
                <a:lnTo>
                  <a:pt x="0" y="11644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603335" y="66882"/>
            <a:ext cx="1550944" cy="1466725"/>
          </a:xfrm>
          <a:custGeom>
            <a:avLst/>
            <a:gdLst/>
            <a:ahLst/>
            <a:cxnLst/>
            <a:rect l="l" t="t" r="r" b="b"/>
            <a:pathLst>
              <a:path w="1550944" h="1466725">
                <a:moveTo>
                  <a:pt x="0" y="0"/>
                </a:moveTo>
                <a:lnTo>
                  <a:pt x="1550944" y="0"/>
                </a:lnTo>
                <a:lnTo>
                  <a:pt x="1550944" y="1466725"/>
                </a:lnTo>
                <a:lnTo>
                  <a:pt x="0" y="14667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98371" y="731583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18" name="Freeform 2"/>
          <p:cNvSpPr/>
          <p:nvPr/>
        </p:nvSpPr>
        <p:spPr>
          <a:xfrm>
            <a:off x="931250" y="1452824"/>
            <a:ext cx="10748485" cy="2696893"/>
          </a:xfrm>
          <a:custGeom>
            <a:avLst/>
            <a:gdLst/>
            <a:ahLst/>
            <a:cxnLst/>
            <a:rect l="l" t="t" r="r" b="b"/>
            <a:pathLst>
              <a:path w="10748485" h="2696893">
                <a:moveTo>
                  <a:pt x="0" y="0"/>
                </a:moveTo>
                <a:lnTo>
                  <a:pt x="10748485" y="0"/>
                </a:lnTo>
                <a:lnTo>
                  <a:pt x="10748485" y="2696893"/>
                </a:lnTo>
                <a:lnTo>
                  <a:pt x="0" y="26968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4"/>
          <p:cNvSpPr txBox="1"/>
          <p:nvPr/>
        </p:nvSpPr>
        <p:spPr>
          <a:xfrm>
            <a:off x="1756307" y="2213438"/>
            <a:ext cx="6993778" cy="78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8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IA: </a:t>
            </a:r>
            <a:r>
              <a:rPr lang="en-US" sz="2830" b="1" dirty="0" smtClean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EXPLOITATION RESPONSIBLE ET AGRICULTURE INTELLIGENTE </a:t>
            </a:r>
            <a:endParaRPr lang="en-US" sz="2830" b="1" dirty="0">
              <a:solidFill>
                <a:srgbClr val="84E3F8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4718" y="2100740"/>
            <a:ext cx="7174848" cy="461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6"/>
              </a:lnSpc>
              <a:spcBef>
                <a:spcPct val="0"/>
              </a:spcBef>
            </a:pPr>
            <a:r>
              <a:rPr lang="en-US" sz="3430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CONCLUSION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6364321" y="7463121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8" y="0"/>
                </a:lnTo>
                <a:lnTo>
                  <a:pt x="1789958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19123" y="2800428"/>
            <a:ext cx="17309904" cy="630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9"/>
              </a:lnSpc>
            </a:pP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L’IA </a:t>
            </a:r>
            <a:r>
              <a:rPr lang="en-US" sz="38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représente</a:t>
            </a: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une</a:t>
            </a: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opportunité</a:t>
            </a: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exceptionnelle</a:t>
            </a: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pour la RDC </a:t>
            </a:r>
            <a:r>
              <a:rPr lang="en-US" sz="38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d’accélérer</a:t>
            </a: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son développement durable par la </a:t>
            </a:r>
            <a:r>
              <a:rPr lang="en-US" sz="3857" b="1" dirty="0">
                <a:solidFill>
                  <a:srgbClr val="FFDE5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transformation </a:t>
            </a:r>
            <a:r>
              <a:rPr lang="en-US" sz="3857" b="1" dirty="0" err="1">
                <a:solidFill>
                  <a:srgbClr val="FFDE5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numérique</a:t>
            </a: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algn="l">
              <a:lnSpc>
                <a:spcPts val="4089"/>
              </a:lnSpc>
            </a:pPr>
            <a:endParaRPr lang="en-US" sz="3857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l">
              <a:lnSpc>
                <a:spcPts val="4089"/>
              </a:lnSpc>
              <a:spcBef>
                <a:spcPct val="0"/>
              </a:spcBef>
            </a:pPr>
            <a:r>
              <a:rPr lang="en-US" sz="38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</a:t>
            </a: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l’intégrant</a:t>
            </a: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intelligemment</a:t>
            </a: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et de </a:t>
            </a:r>
            <a:r>
              <a:rPr lang="en-US" sz="38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manière</a:t>
            </a: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éthique</a:t>
            </a: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la RDC peut </a:t>
            </a:r>
            <a:r>
              <a:rPr lang="en-US" sz="3857" b="1" dirty="0">
                <a:solidFill>
                  <a:srgbClr val="FFDE5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transformer </a:t>
            </a:r>
            <a:r>
              <a:rPr lang="en-US" sz="3857" b="1" dirty="0" err="1">
                <a:solidFill>
                  <a:srgbClr val="FFDE5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ses</a:t>
            </a:r>
            <a:r>
              <a:rPr lang="en-US" sz="3857" b="1" dirty="0">
                <a:solidFill>
                  <a:srgbClr val="FFDE5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57" b="1" dirty="0" err="1">
                <a:solidFill>
                  <a:srgbClr val="FFDE5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défis</a:t>
            </a:r>
            <a:r>
              <a:rPr lang="en-US" sz="3857" b="1" dirty="0">
                <a:solidFill>
                  <a:srgbClr val="FFDE5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57" b="1" dirty="0" err="1">
                <a:solidFill>
                  <a:srgbClr val="FFDE5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</a:t>
            </a:r>
            <a:r>
              <a:rPr lang="en-US" sz="3857" b="1" dirty="0">
                <a:solidFill>
                  <a:srgbClr val="FFDE5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57" b="1" dirty="0" err="1">
                <a:solidFill>
                  <a:srgbClr val="FFDE59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opportunités</a:t>
            </a: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et </a:t>
            </a:r>
            <a:r>
              <a:rPr lang="en-US" sz="38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bâtir</a:t>
            </a: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un </a:t>
            </a:r>
            <a:r>
              <a:rPr lang="en-US" sz="38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avenir</a:t>
            </a: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8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meilleur</a:t>
            </a: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pour </a:t>
            </a:r>
            <a:r>
              <a:rPr lang="en-US" sz="38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notre</a:t>
            </a:r>
            <a:r>
              <a:rPr lang="en-US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population</a:t>
            </a:r>
            <a:r>
              <a:rPr lang="en-US" sz="3857" b="1" dirty="0" smtClean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algn="l">
              <a:lnSpc>
                <a:spcPts val="4089"/>
              </a:lnSpc>
              <a:spcBef>
                <a:spcPct val="0"/>
              </a:spcBef>
            </a:pPr>
            <a:endParaRPr lang="en-US" sz="3857" b="1" dirty="0" smtClean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>
              <a:lnSpc>
                <a:spcPts val="4089"/>
              </a:lnSpc>
              <a:spcBef>
                <a:spcPct val="0"/>
              </a:spcBef>
            </a:pPr>
            <a:r>
              <a:rPr lang="fr-FR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</a:rPr>
              <a:t>L’IA et le </a:t>
            </a:r>
            <a:r>
              <a:rPr lang="fr-FR" sz="38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</a:rPr>
              <a:t>Big</a:t>
            </a:r>
            <a:r>
              <a:rPr lang="fr-FR" sz="38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</a:rPr>
              <a:t> Data sont des moteurs de l’agriculture de précision, offrant des solutions pour optimiser les rendements et minimiser les coûts tout en réduisant l’impact environnemental. Ces technologies façonnent l’avenir de l’agriculture.</a:t>
            </a:r>
            <a:endParaRPr lang="en-US" sz="3857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l">
              <a:lnSpc>
                <a:spcPts val="4089"/>
              </a:lnSpc>
              <a:spcBef>
                <a:spcPct val="0"/>
              </a:spcBef>
            </a:pPr>
            <a:endParaRPr lang="en-US" sz="3857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250858" y="9047762"/>
            <a:ext cx="5594282" cy="884914"/>
          </a:xfrm>
          <a:custGeom>
            <a:avLst/>
            <a:gdLst/>
            <a:ahLst/>
            <a:cxnLst/>
            <a:rect l="l" t="t" r="r" b="b"/>
            <a:pathLst>
              <a:path w="5594282" h="884914">
                <a:moveTo>
                  <a:pt x="0" y="0"/>
                </a:moveTo>
                <a:lnTo>
                  <a:pt x="5594283" y="0"/>
                </a:lnTo>
                <a:lnTo>
                  <a:pt x="5594283" y="884914"/>
                </a:lnTo>
                <a:lnTo>
                  <a:pt x="0" y="884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996608" y="9268159"/>
            <a:ext cx="4102782" cy="491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  <a:spcBef>
                <a:spcPct val="0"/>
              </a:spcBef>
            </a:pPr>
            <a:r>
              <a:rPr lang="en-US" sz="35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www.upl-univ.ac</a:t>
            </a:r>
          </a:p>
        </p:txBody>
      </p:sp>
      <p:sp>
        <p:nvSpPr>
          <p:cNvPr id="7" name="Freeform 7"/>
          <p:cNvSpPr/>
          <p:nvPr/>
        </p:nvSpPr>
        <p:spPr>
          <a:xfrm>
            <a:off x="1046381" y="519551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3" y="0"/>
                </a:lnTo>
                <a:lnTo>
                  <a:pt x="1164473" y="1164473"/>
                </a:lnTo>
                <a:lnTo>
                  <a:pt x="0" y="1164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172990" y="217299"/>
            <a:ext cx="1870551" cy="1768977"/>
          </a:xfrm>
          <a:custGeom>
            <a:avLst/>
            <a:gdLst/>
            <a:ahLst/>
            <a:cxnLst/>
            <a:rect l="l" t="t" r="r" b="b"/>
            <a:pathLst>
              <a:path w="1870551" h="1768977">
                <a:moveTo>
                  <a:pt x="0" y="0"/>
                </a:moveTo>
                <a:lnTo>
                  <a:pt x="1870552" y="0"/>
                </a:lnTo>
                <a:lnTo>
                  <a:pt x="1870552" y="1768977"/>
                </a:lnTo>
                <a:lnTo>
                  <a:pt x="0" y="17689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49186" y="654253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90297" y="1402469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74389" y="823175"/>
            <a:ext cx="4136552" cy="6613672"/>
          </a:xfrm>
          <a:custGeom>
            <a:avLst/>
            <a:gdLst/>
            <a:ahLst/>
            <a:cxnLst/>
            <a:rect l="l" t="t" r="r" b="b"/>
            <a:pathLst>
              <a:path w="4136552" h="6613672">
                <a:moveTo>
                  <a:pt x="0" y="0"/>
                </a:moveTo>
                <a:lnTo>
                  <a:pt x="4136552" y="0"/>
                </a:lnTo>
                <a:lnTo>
                  <a:pt x="4136552" y="6613673"/>
                </a:lnTo>
                <a:lnTo>
                  <a:pt x="0" y="66136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90297" y="3083795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4540" y="296240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3" y="0"/>
                </a:lnTo>
                <a:lnTo>
                  <a:pt x="1164473" y="1164473"/>
                </a:lnTo>
                <a:lnTo>
                  <a:pt x="0" y="1164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278551" y="144211"/>
            <a:ext cx="1392095" cy="1316501"/>
          </a:xfrm>
          <a:custGeom>
            <a:avLst/>
            <a:gdLst/>
            <a:ahLst/>
            <a:cxnLst/>
            <a:rect l="l" t="t" r="r" b="b"/>
            <a:pathLst>
              <a:path w="1392095" h="1316501">
                <a:moveTo>
                  <a:pt x="0" y="0"/>
                </a:moveTo>
                <a:lnTo>
                  <a:pt x="1392095" y="0"/>
                </a:lnTo>
                <a:lnTo>
                  <a:pt x="1392095" y="1316502"/>
                </a:lnTo>
                <a:lnTo>
                  <a:pt x="0" y="13165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72185" y="1499569"/>
            <a:ext cx="6436672" cy="468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0"/>
              </a:lnSpc>
              <a:spcBef>
                <a:spcPct val="0"/>
              </a:spcBef>
            </a:pPr>
            <a:r>
              <a:rPr lang="en-US" sz="3330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SPEAKER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33907" y="1720655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41708" y="1594536"/>
            <a:ext cx="6599551" cy="793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3"/>
              </a:lnSpc>
            </a:pPr>
            <a:r>
              <a:rPr lang="en-US" sz="2833" b="1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2023 : DOCTORAT </a:t>
            </a:r>
          </a:p>
          <a:p>
            <a:pPr algn="l">
              <a:lnSpc>
                <a:spcPts val="3003"/>
              </a:lnSpc>
              <a:spcBef>
                <a:spcPct val="0"/>
              </a:spcBef>
            </a:pPr>
            <a:endParaRPr lang="en-US" sz="2833" b="1">
              <a:solidFill>
                <a:srgbClr val="FFDE59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618160" y="2445008"/>
            <a:ext cx="11538499" cy="38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3859" lvl="1" indent="-286929" algn="l">
              <a:lnSpc>
                <a:spcPts val="2817"/>
              </a:lnSpc>
              <a:buFont typeface="Arial"/>
              <a:buChar char="•"/>
            </a:pPr>
            <a:r>
              <a:rPr lang="en-US" sz="2657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Computer Software Engineering à l'Université de Hanyang (Corée).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33907" y="3401981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79657" y="3278136"/>
            <a:ext cx="8280260" cy="793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3"/>
              </a:lnSpc>
            </a:pPr>
            <a:r>
              <a:rPr lang="en-US" sz="2833" b="1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2020 : MASTER  </a:t>
            </a:r>
          </a:p>
          <a:p>
            <a:pPr algn="l">
              <a:lnSpc>
                <a:spcPts val="3003"/>
              </a:lnSpc>
              <a:spcBef>
                <a:spcPct val="0"/>
              </a:spcBef>
            </a:pPr>
            <a:endParaRPr lang="en-US" sz="2833" b="1">
              <a:solidFill>
                <a:srgbClr val="FFDE59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117346" y="430942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7178" y="6455462"/>
            <a:ext cx="14272436" cy="338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7"/>
              </a:lnSpc>
            </a:pP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    MWAMBA KASONGO </a:t>
            </a:r>
            <a:r>
              <a:rPr lang="en-US" sz="31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Dahouda</a:t>
            </a: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Ph.D.</a:t>
            </a:r>
          </a:p>
          <a:p>
            <a:pPr algn="l">
              <a:lnSpc>
                <a:spcPts val="3347"/>
              </a:lnSpc>
            </a:pPr>
            <a:endParaRPr lang="en-US" sz="3157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1363613" lvl="2" indent="-454538" algn="l">
              <a:lnSpc>
                <a:spcPts val="3347"/>
              </a:lnSpc>
              <a:buFont typeface="Arial"/>
              <a:buChar char="⚬"/>
            </a:pPr>
            <a:r>
              <a:rPr lang="en-US" sz="31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Docteur</a:t>
            </a: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1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</a:t>
            </a: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1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génie</a:t>
            </a: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1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logiciel</a:t>
            </a: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et </a:t>
            </a:r>
            <a:r>
              <a:rPr lang="en-US" sz="31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systèmes</a:t>
            </a: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1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d'information</a:t>
            </a:r>
            <a:endParaRPr lang="en-US" sz="3157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1363613" lvl="2" indent="-454538" algn="l">
              <a:lnSpc>
                <a:spcPts val="3347"/>
              </a:lnSpc>
              <a:buFont typeface="Arial"/>
              <a:buChar char="⚬"/>
            </a:pP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Machine and Deep Learning Engineer</a:t>
            </a:r>
          </a:p>
          <a:p>
            <a:pPr marL="1363613" lvl="2" indent="-454538" algn="l">
              <a:lnSpc>
                <a:spcPts val="3347"/>
              </a:lnSpc>
              <a:buFont typeface="Arial"/>
              <a:buChar char="⚬"/>
            </a:pP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Big Data Developer</a:t>
            </a:r>
          </a:p>
          <a:p>
            <a:pPr marL="1363613" lvl="2" indent="-454538" algn="l">
              <a:lnSpc>
                <a:spcPts val="3347"/>
              </a:lnSpc>
              <a:spcBef>
                <a:spcPct val="0"/>
              </a:spcBef>
              <a:buFont typeface="Arial"/>
              <a:buChar char="⚬"/>
            </a:pP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Auteur et </a:t>
            </a:r>
            <a:r>
              <a:rPr lang="en-US" sz="31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Ecrivain</a:t>
            </a:r>
            <a:endParaRPr lang="en-US" sz="3157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1363613" lvl="2" indent="-454538" algn="l">
              <a:lnSpc>
                <a:spcPts val="3347"/>
              </a:lnSpc>
              <a:spcBef>
                <a:spcPct val="0"/>
              </a:spcBef>
              <a:buFont typeface="Arial"/>
              <a:buChar char="⚬"/>
            </a:pP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CEO de </a:t>
            </a:r>
            <a:r>
              <a:rPr lang="en-US" sz="31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Karibu-ai</a:t>
            </a: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DRC (</a:t>
            </a:r>
            <a:r>
              <a:rPr lang="en-US" sz="31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In Progress</a:t>
            </a: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)</a:t>
            </a:r>
          </a:p>
          <a:p>
            <a:pPr marL="1363613" lvl="2" indent="-454538" algn="l">
              <a:lnSpc>
                <a:spcPts val="3347"/>
              </a:lnSpc>
              <a:spcBef>
                <a:spcPct val="0"/>
              </a:spcBef>
              <a:buFont typeface="Arial"/>
              <a:buChar char="⚬"/>
            </a:pPr>
            <a:r>
              <a:rPr lang="en-US" sz="31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Professeur</a:t>
            </a: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1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Associé</a:t>
            </a: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 </a:t>
            </a:r>
            <a:r>
              <a:rPr lang="en-US" sz="31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l’Université</a:t>
            </a: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1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Protestante</a:t>
            </a:r>
            <a:r>
              <a:rPr lang="en-US" sz="31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Lubumbashi (UPL)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49501" y="4128609"/>
            <a:ext cx="11538499" cy="38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3859" lvl="1" indent="-286929" algn="l">
              <a:lnSpc>
                <a:spcPts val="2817"/>
              </a:lnSpc>
              <a:buFont typeface="Arial"/>
              <a:buChar char="•"/>
            </a:pPr>
            <a:r>
              <a:rPr lang="en-US" sz="2657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Computer Software Engineering à l'Université de Hanyang (Corée).</a:t>
            </a:r>
          </a:p>
        </p:txBody>
      </p:sp>
      <p:sp>
        <p:nvSpPr>
          <p:cNvPr id="16" name="Freeform 16"/>
          <p:cNvSpPr/>
          <p:nvPr/>
        </p:nvSpPr>
        <p:spPr>
          <a:xfrm>
            <a:off x="7490297" y="4766418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933907" y="5084604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2.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679657" y="4960759"/>
            <a:ext cx="8280260" cy="793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3"/>
              </a:lnSpc>
            </a:pPr>
            <a:r>
              <a:rPr lang="en-US" sz="2833" b="1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2017 : LICENCE  </a:t>
            </a:r>
          </a:p>
          <a:p>
            <a:pPr algn="l">
              <a:lnSpc>
                <a:spcPts val="3003"/>
              </a:lnSpc>
              <a:spcBef>
                <a:spcPct val="0"/>
              </a:spcBef>
            </a:pPr>
            <a:endParaRPr lang="en-US" sz="2833" b="1">
              <a:solidFill>
                <a:srgbClr val="FFDE59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307047" y="5811232"/>
            <a:ext cx="11980953" cy="38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3859" lvl="1" indent="-286929" algn="l">
              <a:lnSpc>
                <a:spcPts val="2817"/>
              </a:lnSpc>
              <a:buFont typeface="Arial"/>
              <a:buChar char="•"/>
            </a:pPr>
            <a:r>
              <a:rPr lang="en-US" sz="2657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Licence en informatique : Université Protestante de Lubumbashi (RDC).</a:t>
            </a:r>
          </a:p>
        </p:txBody>
      </p:sp>
      <p:sp>
        <p:nvSpPr>
          <p:cNvPr id="20" name="Freeform 20"/>
          <p:cNvSpPr/>
          <p:nvPr/>
        </p:nvSpPr>
        <p:spPr>
          <a:xfrm>
            <a:off x="1125632" y="2368412"/>
            <a:ext cx="3603703" cy="3423770"/>
          </a:xfrm>
          <a:custGeom>
            <a:avLst/>
            <a:gdLst/>
            <a:ahLst/>
            <a:cxnLst/>
            <a:rect l="l" t="t" r="r" b="b"/>
            <a:pathLst>
              <a:path w="3603703" h="3423770">
                <a:moveTo>
                  <a:pt x="0" y="0"/>
                </a:moveTo>
                <a:lnTo>
                  <a:pt x="3603703" y="0"/>
                </a:lnTo>
                <a:lnTo>
                  <a:pt x="3603703" y="3423770"/>
                </a:lnTo>
                <a:lnTo>
                  <a:pt x="0" y="34237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20" t="-8319" r="-820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984803" y="-1314334"/>
            <a:ext cx="8318394" cy="13299759"/>
          </a:xfrm>
          <a:custGeom>
            <a:avLst/>
            <a:gdLst/>
            <a:ahLst/>
            <a:cxnLst/>
            <a:rect l="l" t="t" r="r" b="b"/>
            <a:pathLst>
              <a:path w="8318394" h="13299759">
                <a:moveTo>
                  <a:pt x="0" y="0"/>
                </a:moveTo>
                <a:lnTo>
                  <a:pt x="8318394" y="0"/>
                </a:lnTo>
                <a:lnTo>
                  <a:pt x="8318394" y="13299759"/>
                </a:lnTo>
                <a:lnTo>
                  <a:pt x="0" y="13299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055515" y="2243991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5"/>
                </a:lnTo>
                <a:lnTo>
                  <a:pt x="0" y="742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595089" y="4598153"/>
            <a:ext cx="5097823" cy="1636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23"/>
              </a:lnSpc>
              <a:spcBef>
                <a:spcPct val="0"/>
              </a:spcBef>
            </a:pPr>
            <a:r>
              <a:rPr lang="en-US" sz="11814" b="1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YOU!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45623" y="3359600"/>
            <a:ext cx="5796755" cy="1636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23"/>
              </a:lnSpc>
              <a:spcBef>
                <a:spcPct val="0"/>
              </a:spcBef>
            </a:pPr>
            <a:r>
              <a:rPr lang="en-US" sz="11814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THANK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79387" y="6511087"/>
            <a:ext cx="10457483" cy="844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3"/>
              </a:lnSpc>
            </a:pPr>
            <a:r>
              <a:rPr lang="en-US" sz="305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Merci d'explorer avec nous le potentiel de l'IA en RDC ! </a:t>
            </a:r>
          </a:p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305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Façonnons l'avenir ensemble.</a:t>
            </a:r>
          </a:p>
        </p:txBody>
      </p:sp>
      <p:sp>
        <p:nvSpPr>
          <p:cNvPr id="7" name="Freeform 7"/>
          <p:cNvSpPr/>
          <p:nvPr/>
        </p:nvSpPr>
        <p:spPr>
          <a:xfrm>
            <a:off x="2494121" y="857710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8" y="0"/>
                </a:lnTo>
                <a:lnTo>
                  <a:pt x="1789958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7000"/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024884" y="2318006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919" y="3825959"/>
            <a:ext cx="3946014" cy="3874268"/>
          </a:xfrm>
          <a:custGeom>
            <a:avLst/>
            <a:gdLst/>
            <a:ahLst/>
            <a:cxnLst/>
            <a:rect l="l" t="t" r="r" b="b"/>
            <a:pathLst>
              <a:path w="3946014" h="3874268">
                <a:moveTo>
                  <a:pt x="0" y="0"/>
                </a:moveTo>
                <a:lnTo>
                  <a:pt x="3946014" y="0"/>
                </a:lnTo>
                <a:lnTo>
                  <a:pt x="3946014" y="3874268"/>
                </a:lnTo>
                <a:lnTo>
                  <a:pt x="0" y="3874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24577" y="4267327"/>
            <a:ext cx="3257398" cy="3257398"/>
            <a:chOff x="0" y="0"/>
            <a:chExt cx="14840029" cy="14840029"/>
          </a:xfrm>
        </p:grpSpPr>
        <p:sp>
          <p:nvSpPr>
            <p:cNvPr id="4" name="Freeform 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BBD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572" r="-24572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4842652" y="3572763"/>
            <a:ext cx="8602697" cy="93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4482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</a:t>
            </a:r>
            <a:r>
              <a:rPr lang="en-US" sz="4482" b="1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QUID IA ?</a:t>
            </a:r>
          </a:p>
          <a:p>
            <a:pPr algn="l">
              <a:lnSpc>
                <a:spcPts val="2631"/>
              </a:lnSpc>
              <a:spcBef>
                <a:spcPct val="0"/>
              </a:spcBef>
            </a:pPr>
            <a:endParaRPr lang="en-US" sz="4482" b="1">
              <a:solidFill>
                <a:srgbClr val="FFDE59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523037" y="4681137"/>
            <a:ext cx="13632227" cy="3052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L’IA (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ou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Intelligence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Artificielle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)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est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un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domaine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l’informatique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qui vise à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créer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des </a:t>
            </a:r>
            <a:r>
              <a:rPr lang="en-US" sz="3195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systèmes</a:t>
            </a:r>
            <a:r>
              <a:rPr lang="en-US" sz="3195" b="1" dirty="0">
                <a:solidFill>
                  <a:srgbClr val="FF5757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capables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</a:t>
            </a:r>
            <a:r>
              <a:rPr lang="en-US" sz="3195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simuler</a:t>
            </a:r>
            <a:r>
              <a:rPr lang="en-US" sz="3195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3195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certaines</a:t>
            </a:r>
            <a:r>
              <a:rPr lang="en-US" sz="3195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3195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formes</a:t>
            </a:r>
            <a:r>
              <a:rPr lang="en-US" sz="3195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3195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d’intelligence</a:t>
            </a:r>
            <a:r>
              <a:rPr lang="en-US" sz="3195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3195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humaine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 </a:t>
            </a:r>
          </a:p>
          <a:p>
            <a:pPr algn="l">
              <a:lnSpc>
                <a:spcPts val="3387"/>
              </a:lnSpc>
            </a:pPr>
            <a:endParaRPr lang="en-US" sz="3195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l">
              <a:lnSpc>
                <a:spcPts val="3387"/>
              </a:lnSpc>
              <a:spcBef>
                <a:spcPct val="0"/>
              </a:spcBef>
            </a:pP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d'autres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termes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c’est la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capacité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d'une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195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machine à </a:t>
            </a:r>
            <a:r>
              <a:rPr lang="en-US" sz="3195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imiter</a:t>
            </a:r>
            <a:r>
              <a:rPr lang="en-US" sz="3195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des </a:t>
            </a:r>
            <a:r>
              <a:rPr lang="en-US" sz="3195" b="1" dirty="0" err="1" smtClean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comportements</a:t>
            </a:r>
            <a:r>
              <a:rPr lang="en-US" sz="3195" b="1" dirty="0" smtClean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3195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intelligents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comme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apprendre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raisonner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résoudre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des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problèmes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comprendre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un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langage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reconnaître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des images, etc.</a:t>
            </a:r>
          </a:p>
        </p:txBody>
      </p:sp>
      <p:sp>
        <p:nvSpPr>
          <p:cNvPr id="9" name="Freeform 9"/>
          <p:cNvSpPr/>
          <p:nvPr/>
        </p:nvSpPr>
        <p:spPr>
          <a:xfrm>
            <a:off x="948120" y="399519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3" y="0"/>
                </a:lnTo>
                <a:lnTo>
                  <a:pt x="1164473" y="1164473"/>
                </a:lnTo>
                <a:lnTo>
                  <a:pt x="0" y="11644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350926" y="684638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651218" y="144211"/>
            <a:ext cx="1870551" cy="1768977"/>
          </a:xfrm>
          <a:custGeom>
            <a:avLst/>
            <a:gdLst/>
            <a:ahLst/>
            <a:cxnLst/>
            <a:rect l="l" t="t" r="r" b="b"/>
            <a:pathLst>
              <a:path w="1870551" h="1768977">
                <a:moveTo>
                  <a:pt x="0" y="0"/>
                </a:moveTo>
                <a:lnTo>
                  <a:pt x="1870551" y="0"/>
                </a:lnTo>
                <a:lnTo>
                  <a:pt x="1870551" y="1768978"/>
                </a:lnTo>
                <a:lnTo>
                  <a:pt x="0" y="17689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32177" y="2668354"/>
            <a:ext cx="17855823" cy="65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5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EXPLOITATION RESPONSIBLE ET AGRICULTURE INTELLIGENTE</a:t>
            </a:r>
            <a:endParaRPr lang="en-US" sz="3600" b="1" dirty="0">
              <a:solidFill>
                <a:srgbClr val="FFFFFF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32177" y="1900512"/>
            <a:ext cx="14260645" cy="56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sz="4150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INTELLIGENCE ARTIFICIELLE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919" y="3825959"/>
            <a:ext cx="3946014" cy="3874268"/>
          </a:xfrm>
          <a:custGeom>
            <a:avLst/>
            <a:gdLst/>
            <a:ahLst/>
            <a:cxnLst/>
            <a:rect l="l" t="t" r="r" b="b"/>
            <a:pathLst>
              <a:path w="3946014" h="3874268">
                <a:moveTo>
                  <a:pt x="0" y="0"/>
                </a:moveTo>
                <a:lnTo>
                  <a:pt x="3946014" y="0"/>
                </a:lnTo>
                <a:lnTo>
                  <a:pt x="3946014" y="3874268"/>
                </a:lnTo>
                <a:lnTo>
                  <a:pt x="0" y="3874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24577" y="4267327"/>
            <a:ext cx="3257398" cy="3257398"/>
            <a:chOff x="0" y="0"/>
            <a:chExt cx="14840029" cy="14840029"/>
          </a:xfrm>
        </p:grpSpPr>
        <p:sp>
          <p:nvSpPr>
            <p:cNvPr id="4" name="Freeform 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BBD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572" r="-24572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4842652" y="3572763"/>
            <a:ext cx="8602697" cy="93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4482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</a:t>
            </a:r>
            <a:r>
              <a:rPr lang="en-US" sz="4482" b="1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QUID IA ?</a:t>
            </a:r>
          </a:p>
          <a:p>
            <a:pPr algn="l">
              <a:lnSpc>
                <a:spcPts val="2631"/>
              </a:lnSpc>
              <a:spcBef>
                <a:spcPct val="0"/>
              </a:spcBef>
            </a:pPr>
            <a:endParaRPr lang="en-US" sz="4482" b="1">
              <a:solidFill>
                <a:srgbClr val="FFDE59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948120" y="399519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3" y="0"/>
                </a:lnTo>
                <a:lnTo>
                  <a:pt x="1164473" y="1164473"/>
                </a:lnTo>
                <a:lnTo>
                  <a:pt x="0" y="11644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350926" y="684638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651218" y="144211"/>
            <a:ext cx="1870551" cy="1768977"/>
          </a:xfrm>
          <a:custGeom>
            <a:avLst/>
            <a:gdLst/>
            <a:ahLst/>
            <a:cxnLst/>
            <a:rect l="l" t="t" r="r" b="b"/>
            <a:pathLst>
              <a:path w="1870551" h="1768977">
                <a:moveTo>
                  <a:pt x="0" y="0"/>
                </a:moveTo>
                <a:lnTo>
                  <a:pt x="1870551" y="0"/>
                </a:lnTo>
                <a:lnTo>
                  <a:pt x="1870551" y="1768978"/>
                </a:lnTo>
                <a:lnTo>
                  <a:pt x="0" y="17689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32177" y="2668354"/>
            <a:ext cx="17855823" cy="65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5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EXPLOITATION RESPONSIBLE ET AGRICULTURE INTELLIGENTE</a:t>
            </a:r>
            <a:endParaRPr lang="en-US" sz="3600" b="1" dirty="0">
              <a:solidFill>
                <a:srgbClr val="FFFFFF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32177" y="1900512"/>
            <a:ext cx="14260645" cy="56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sz="4150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INTELLIGENCE ARTIFICIELLE</a:t>
            </a:r>
          </a:p>
        </p:txBody>
      </p:sp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308771"/>
            <a:ext cx="13434462" cy="589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2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919" y="3825959"/>
            <a:ext cx="3946014" cy="3874268"/>
          </a:xfrm>
          <a:custGeom>
            <a:avLst/>
            <a:gdLst/>
            <a:ahLst/>
            <a:cxnLst/>
            <a:rect l="l" t="t" r="r" b="b"/>
            <a:pathLst>
              <a:path w="3946014" h="3874268">
                <a:moveTo>
                  <a:pt x="0" y="0"/>
                </a:moveTo>
                <a:lnTo>
                  <a:pt x="3946014" y="0"/>
                </a:lnTo>
                <a:lnTo>
                  <a:pt x="3946014" y="3874268"/>
                </a:lnTo>
                <a:lnTo>
                  <a:pt x="0" y="3874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8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24577" y="4267327"/>
            <a:ext cx="3257398" cy="3257398"/>
            <a:chOff x="0" y="0"/>
            <a:chExt cx="14840029" cy="14840029"/>
          </a:xfrm>
        </p:grpSpPr>
        <p:sp>
          <p:nvSpPr>
            <p:cNvPr id="4" name="Freeform 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BBD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572" r="-24572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4842652" y="3572763"/>
            <a:ext cx="10461003" cy="93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4482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</a:t>
            </a:r>
            <a:r>
              <a:rPr lang="en-US" sz="4482" b="1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QUID DÉVELOPPEMENT DURABLE  ?</a:t>
            </a:r>
          </a:p>
          <a:p>
            <a:pPr algn="l">
              <a:lnSpc>
                <a:spcPts val="2631"/>
              </a:lnSpc>
              <a:spcBef>
                <a:spcPct val="0"/>
              </a:spcBef>
            </a:pPr>
            <a:endParaRPr lang="en-US" sz="4482" b="1">
              <a:solidFill>
                <a:srgbClr val="FFDE59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78792" y="4911038"/>
            <a:ext cx="13632227" cy="4796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Le développement durable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est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un </a:t>
            </a:r>
            <a:r>
              <a:rPr lang="en-US" sz="3195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modèle</a:t>
            </a:r>
            <a:r>
              <a:rPr lang="en-US" sz="3195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de </a:t>
            </a:r>
            <a:r>
              <a:rPr lang="en-US" sz="3195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croissance</a:t>
            </a:r>
            <a:r>
              <a:rPr lang="en-US" sz="3195" b="1" dirty="0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qui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répond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aux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besoins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du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présent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sans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compromettre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la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capacité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des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générations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futures à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répondre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aux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leurs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 </a:t>
            </a:r>
          </a:p>
          <a:p>
            <a:pPr algn="l">
              <a:lnSpc>
                <a:spcPts val="3387"/>
              </a:lnSpc>
            </a:pPr>
            <a:endParaRPr lang="en-US" sz="3195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l">
              <a:lnSpc>
                <a:spcPts val="3387"/>
              </a:lnSpc>
            </a:pP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Il repose sur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trois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piliers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:</a:t>
            </a:r>
          </a:p>
          <a:p>
            <a:pPr algn="l">
              <a:lnSpc>
                <a:spcPts val="3387"/>
              </a:lnSpc>
            </a:pPr>
            <a:endParaRPr lang="en-US" sz="3195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689896" lvl="1" indent="-344948" algn="l">
              <a:lnSpc>
                <a:spcPts val="3387"/>
              </a:lnSpc>
              <a:buFont typeface="Arial"/>
              <a:buChar char="•"/>
            </a:pPr>
            <a:r>
              <a:rPr lang="en-US" sz="3195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Économique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: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croissance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inclusive et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création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d’emplois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marL="689896" lvl="1" indent="-344948" algn="l">
              <a:lnSpc>
                <a:spcPts val="3387"/>
              </a:lnSpc>
              <a:buFont typeface="Arial"/>
              <a:buChar char="•"/>
            </a:pPr>
            <a:r>
              <a:rPr lang="en-US" sz="3195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Social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: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réduction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des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inégalités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accès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à la santé et à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l’éducation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marL="689896" lvl="1" indent="-344948" algn="l">
              <a:lnSpc>
                <a:spcPts val="3387"/>
              </a:lnSpc>
              <a:spcBef>
                <a:spcPct val="0"/>
              </a:spcBef>
              <a:buFont typeface="Arial"/>
              <a:buChar char="•"/>
            </a:pPr>
            <a:r>
              <a:rPr lang="en-US" sz="3195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Environnemental</a:t>
            </a:r>
            <a:r>
              <a:rPr lang="en-US" sz="3195" b="1" dirty="0">
                <a:solidFill>
                  <a:srgbClr val="FF5757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: protection des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ressources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naturelles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et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lutte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contre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le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changement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3195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climatique</a:t>
            </a:r>
            <a:r>
              <a:rPr lang="en-US" sz="3195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algn="l">
              <a:lnSpc>
                <a:spcPts val="3387"/>
              </a:lnSpc>
              <a:spcBef>
                <a:spcPct val="0"/>
              </a:spcBef>
            </a:pPr>
            <a:endParaRPr lang="en-US" sz="3195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948120" y="399519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3" y="0"/>
                </a:lnTo>
                <a:lnTo>
                  <a:pt x="1164473" y="1164473"/>
                </a:lnTo>
                <a:lnTo>
                  <a:pt x="0" y="11644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350926" y="684638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651218" y="144211"/>
            <a:ext cx="1870551" cy="1768977"/>
          </a:xfrm>
          <a:custGeom>
            <a:avLst/>
            <a:gdLst/>
            <a:ahLst/>
            <a:cxnLst/>
            <a:rect l="l" t="t" r="r" b="b"/>
            <a:pathLst>
              <a:path w="1870551" h="1768977">
                <a:moveTo>
                  <a:pt x="0" y="0"/>
                </a:moveTo>
                <a:lnTo>
                  <a:pt x="1870551" y="0"/>
                </a:lnTo>
                <a:lnTo>
                  <a:pt x="1870551" y="1768978"/>
                </a:lnTo>
                <a:lnTo>
                  <a:pt x="0" y="17689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32177" y="1900512"/>
            <a:ext cx="14260645" cy="569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sz="4150" b="1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INTELLIGENCE ARTIFICIELLE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2177" y="2668354"/>
            <a:ext cx="17855823" cy="65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5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EXPLOITATION RESPONSIBLE ET AGRICULTURE INTELLIGENTE</a:t>
            </a:r>
            <a:endParaRPr lang="en-US" sz="3600" b="1" dirty="0">
              <a:solidFill>
                <a:srgbClr val="FFFFFF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18908" y="886366"/>
            <a:ext cx="10748485" cy="2696893"/>
          </a:xfrm>
          <a:custGeom>
            <a:avLst/>
            <a:gdLst/>
            <a:ahLst/>
            <a:cxnLst/>
            <a:rect l="l" t="t" r="r" b="b"/>
            <a:pathLst>
              <a:path w="10748485" h="2696893">
                <a:moveTo>
                  <a:pt x="0" y="0"/>
                </a:moveTo>
                <a:lnTo>
                  <a:pt x="10748485" y="0"/>
                </a:lnTo>
                <a:lnTo>
                  <a:pt x="10748485" y="2696893"/>
                </a:lnTo>
                <a:lnTo>
                  <a:pt x="0" y="2696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43965" y="1646980"/>
            <a:ext cx="6993778" cy="78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8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IA: </a:t>
            </a:r>
            <a:r>
              <a:rPr lang="en-US" sz="2830" b="1" dirty="0" smtClean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EXPLOITATION RESPONSIBLE ET AGRICULTURE INTELLIGENTE </a:t>
            </a:r>
            <a:endParaRPr lang="en-US" sz="2830" b="1" dirty="0">
              <a:solidFill>
                <a:srgbClr val="84E3F8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76792" y="3926245"/>
            <a:ext cx="18111208" cy="4762420"/>
            <a:chOff x="0" y="0"/>
            <a:chExt cx="4922192" cy="12543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22192" cy="1254300"/>
            </a:xfrm>
            <a:custGeom>
              <a:avLst/>
              <a:gdLst/>
              <a:ahLst/>
              <a:cxnLst/>
              <a:rect l="l" t="t" r="r" b="b"/>
              <a:pathLst>
                <a:path w="4922192" h="1254300">
                  <a:moveTo>
                    <a:pt x="0" y="0"/>
                  </a:moveTo>
                  <a:lnTo>
                    <a:pt x="4922192" y="0"/>
                  </a:lnTo>
                  <a:lnTo>
                    <a:pt x="4922192" y="1254300"/>
                  </a:lnTo>
                  <a:lnTo>
                    <a:pt x="0" y="1254300"/>
                  </a:lnTo>
                  <a:close/>
                </a:path>
              </a:pathLst>
            </a:custGeom>
            <a:gradFill rotWithShape="1">
              <a:gsLst>
                <a:gs pos="0">
                  <a:srgbClr val="131F40">
                    <a:alpha val="75000"/>
                  </a:srgbClr>
                </a:gs>
                <a:gs pos="100000">
                  <a:srgbClr val="3D6D81">
                    <a:alpha val="75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4922192" cy="1225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4041895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88681" y="4311715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12593" y="4263350"/>
            <a:ext cx="5392364" cy="360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  <a:spcBef>
                <a:spcPct val="0"/>
              </a:spcBef>
            </a:pPr>
            <a:r>
              <a:rPr lang="en-US" sz="2570" b="1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AGRICULTURE INTELLIGENTE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6792" y="6756430"/>
            <a:ext cx="11685887" cy="2834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680" lvl="1" indent="-265340" algn="l">
              <a:lnSpc>
                <a:spcPts val="3170"/>
              </a:lnSpc>
              <a:buFont typeface="Arial"/>
              <a:buChar char="•"/>
            </a:pPr>
            <a:r>
              <a:rPr lang="en-US" sz="24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Détection des maladies</a:t>
            </a:r>
            <a:r>
              <a:rPr lang="en-US" sz="2457" b="1" dirty="0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grâce à la vision par </a:t>
            </a:r>
            <a:r>
              <a:rPr lang="en-US" sz="24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ordinateur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marL="530680" lvl="1" indent="-265340" algn="l">
              <a:lnSpc>
                <a:spcPts val="3170"/>
              </a:lnSpc>
              <a:buFont typeface="Arial"/>
              <a:buChar char="•"/>
            </a:pPr>
            <a:r>
              <a:rPr lang="en-US" sz="24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Prédiction</a:t>
            </a:r>
            <a:r>
              <a:rPr lang="en-US" sz="24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des </a:t>
            </a:r>
            <a:r>
              <a:rPr lang="en-US" sz="24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rendements</a:t>
            </a:r>
            <a:r>
              <a:rPr lang="en-US" sz="2457" b="1" dirty="0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à </a:t>
            </a:r>
            <a:r>
              <a:rPr lang="en-US" sz="24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l’aide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</a:t>
            </a:r>
            <a:r>
              <a:rPr lang="en-US" sz="24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modèles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machine learning.</a:t>
            </a:r>
          </a:p>
          <a:p>
            <a:pPr marL="530680" lvl="1" indent="-265340" algn="l">
              <a:lnSpc>
                <a:spcPts val="3170"/>
              </a:lnSpc>
              <a:buFont typeface="Arial"/>
              <a:buChar char="•"/>
            </a:pPr>
            <a:r>
              <a:rPr lang="en-US" sz="24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Irrigation </a:t>
            </a:r>
            <a:r>
              <a:rPr lang="en-US" sz="24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intelligente</a:t>
            </a:r>
            <a:r>
              <a:rPr lang="en-US" sz="2457" b="1" dirty="0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pour </a:t>
            </a:r>
            <a:r>
              <a:rPr lang="en-US" sz="24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optimiser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4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l’usage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</a:t>
            </a:r>
            <a:r>
              <a:rPr lang="en-US" sz="24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l’eau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marL="530680" lvl="1" indent="-265340" algn="l">
              <a:lnSpc>
                <a:spcPts val="3170"/>
              </a:lnSpc>
              <a:buFont typeface="Arial"/>
              <a:buChar char="•"/>
            </a:pPr>
            <a:r>
              <a:rPr lang="en-US" sz="24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Surveillance </a:t>
            </a:r>
            <a:r>
              <a:rPr lang="en-US" sz="24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satellitaire</a:t>
            </a:r>
            <a:r>
              <a:rPr lang="en-US" sz="2457" b="1" dirty="0">
                <a:solidFill>
                  <a:srgbClr val="FFFF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des </a:t>
            </a:r>
            <a:r>
              <a:rPr lang="en-US" sz="24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terres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4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agricoles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=&gt; </a:t>
            </a:r>
            <a:r>
              <a:rPr lang="en-US" sz="24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Utilisation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</a:t>
            </a:r>
            <a:r>
              <a:rPr lang="en-US" sz="24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capteurs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drones et images satellites pour </a:t>
            </a:r>
            <a:r>
              <a:rPr lang="en-US" sz="24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surveiller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les cultures, </a:t>
            </a:r>
            <a:r>
              <a:rPr lang="en-US" sz="24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détecter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24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précocement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les maladies </a:t>
            </a:r>
            <a:r>
              <a:rPr lang="en-US" sz="24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ou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la </a:t>
            </a:r>
            <a:r>
              <a:rPr lang="en-US" sz="2457" b="1" dirty="0" err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sécheresse</a:t>
            </a:r>
            <a:r>
              <a:rPr lang="en-US" sz="2457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  <a:p>
            <a:pPr algn="l">
              <a:lnSpc>
                <a:spcPts val="2875"/>
              </a:lnSpc>
            </a:pPr>
            <a:endParaRPr lang="en-US" sz="2457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751447" y="409533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3" y="0"/>
                </a:lnTo>
                <a:lnTo>
                  <a:pt x="1164473" y="1164474"/>
                </a:lnTo>
                <a:lnTo>
                  <a:pt x="0" y="1164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112593" y="731583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696193" y="446092"/>
            <a:ext cx="1870551" cy="1768977"/>
          </a:xfrm>
          <a:custGeom>
            <a:avLst/>
            <a:gdLst/>
            <a:ahLst/>
            <a:cxnLst/>
            <a:rect l="l" t="t" r="r" b="b"/>
            <a:pathLst>
              <a:path w="1870551" h="1768977">
                <a:moveTo>
                  <a:pt x="0" y="0"/>
                </a:moveTo>
                <a:lnTo>
                  <a:pt x="1870552" y="0"/>
                </a:lnTo>
                <a:lnTo>
                  <a:pt x="1870552" y="1768977"/>
                </a:lnTo>
                <a:lnTo>
                  <a:pt x="0" y="17689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696009" y="9218964"/>
            <a:ext cx="5594282" cy="884914"/>
          </a:xfrm>
          <a:custGeom>
            <a:avLst/>
            <a:gdLst/>
            <a:ahLst/>
            <a:cxnLst/>
            <a:rect l="l" t="t" r="r" b="b"/>
            <a:pathLst>
              <a:path w="5594282" h="884914">
                <a:moveTo>
                  <a:pt x="0" y="0"/>
                </a:moveTo>
                <a:lnTo>
                  <a:pt x="5594283" y="0"/>
                </a:lnTo>
                <a:lnTo>
                  <a:pt x="5594283" y="884914"/>
                </a:lnTo>
                <a:lnTo>
                  <a:pt x="0" y="8849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441759" y="9439361"/>
            <a:ext cx="4102782" cy="491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  <a:spcBef>
                <a:spcPct val="0"/>
              </a:spcBef>
            </a:pPr>
            <a:r>
              <a:rPr lang="en-US" sz="35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www.upl-univ.ac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915920" y="5035467"/>
            <a:ext cx="9663358" cy="1251205"/>
            <a:chOff x="0" y="0"/>
            <a:chExt cx="12884478" cy="166827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28575"/>
              <a:ext cx="12884478" cy="860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1"/>
                </a:lnSpc>
              </a:pPr>
              <a:r>
                <a:rPr lang="en-US" sz="4346" b="1" spc="-130">
                  <a:solidFill>
                    <a:srgbClr val="FFDE59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Problématique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31979"/>
              <a:ext cx="12884478" cy="1436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54"/>
                </a:lnSpc>
              </a:pPr>
              <a:r>
                <a:rPr lang="en-US" sz="2061" b="1" spc="-61">
                  <a:solidFill>
                    <a:srgbClr val="FFFFFF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 </a:t>
              </a:r>
            </a:p>
            <a:p>
              <a:pPr algn="l">
                <a:lnSpc>
                  <a:spcPts val="2124"/>
                </a:lnSpc>
              </a:pPr>
              <a:endParaRPr lang="en-US" sz="2061" b="1" spc="-61">
                <a:solidFill>
                  <a:srgbClr val="FFFFFF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endParaRPr>
            </a:p>
            <a:p>
              <a:pPr algn="l">
                <a:lnSpc>
                  <a:spcPts val="2124"/>
                </a:lnSpc>
              </a:pPr>
              <a:r>
                <a:rPr lang="en-US" sz="2361" b="1" spc="-70">
                  <a:solidFill>
                    <a:srgbClr val="FFFFFF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L’agriculture en RDC repose largement sur des méthodes traditionnelles, avec peu d’accès aux données pour optimiser la production.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12255445" y="6482443"/>
            <a:ext cx="6032555" cy="3748638"/>
          </a:xfrm>
          <a:custGeom>
            <a:avLst/>
            <a:gdLst/>
            <a:ahLst/>
            <a:cxnLst/>
            <a:rect l="l" t="t" r="r" b="b"/>
            <a:pathLst>
              <a:path w="6032555" h="3748638">
                <a:moveTo>
                  <a:pt x="0" y="0"/>
                </a:moveTo>
                <a:lnTo>
                  <a:pt x="6032555" y="0"/>
                </a:lnTo>
                <a:lnTo>
                  <a:pt x="6032555" y="3748639"/>
                </a:lnTo>
                <a:lnTo>
                  <a:pt x="0" y="37486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813" b="-813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255445" y="3321791"/>
            <a:ext cx="6032555" cy="3160653"/>
          </a:xfrm>
          <a:custGeom>
            <a:avLst/>
            <a:gdLst/>
            <a:ahLst/>
            <a:cxnLst/>
            <a:rect l="l" t="t" r="r" b="b"/>
            <a:pathLst>
              <a:path w="6032555" h="3160653">
                <a:moveTo>
                  <a:pt x="0" y="0"/>
                </a:moveTo>
                <a:lnTo>
                  <a:pt x="6032555" y="0"/>
                </a:lnTo>
                <a:lnTo>
                  <a:pt x="6032555" y="3160652"/>
                </a:lnTo>
                <a:lnTo>
                  <a:pt x="0" y="31606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6328" t="-7275" b="-7275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18908" y="886366"/>
            <a:ext cx="10748485" cy="2696893"/>
          </a:xfrm>
          <a:custGeom>
            <a:avLst/>
            <a:gdLst/>
            <a:ahLst/>
            <a:cxnLst/>
            <a:rect l="l" t="t" r="r" b="b"/>
            <a:pathLst>
              <a:path w="10748485" h="2696893">
                <a:moveTo>
                  <a:pt x="0" y="0"/>
                </a:moveTo>
                <a:lnTo>
                  <a:pt x="10748485" y="0"/>
                </a:lnTo>
                <a:lnTo>
                  <a:pt x="10748485" y="2696893"/>
                </a:lnTo>
                <a:lnTo>
                  <a:pt x="0" y="2696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43965" y="1646980"/>
            <a:ext cx="6993778" cy="78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8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IA: </a:t>
            </a:r>
            <a:r>
              <a:rPr lang="en-US" sz="2830" b="1" dirty="0" smtClean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EXPLOITATION RESPONSIBLE ET AGRICULTURE INTELLIGENTE </a:t>
            </a:r>
            <a:endParaRPr lang="en-US" sz="2830" b="1" dirty="0">
              <a:solidFill>
                <a:srgbClr val="84E3F8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76792" y="3926245"/>
            <a:ext cx="18111208" cy="4762420"/>
            <a:chOff x="0" y="0"/>
            <a:chExt cx="4922192" cy="12543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22192" cy="1254300"/>
            </a:xfrm>
            <a:custGeom>
              <a:avLst/>
              <a:gdLst/>
              <a:ahLst/>
              <a:cxnLst/>
              <a:rect l="l" t="t" r="r" b="b"/>
              <a:pathLst>
                <a:path w="4922192" h="1254300">
                  <a:moveTo>
                    <a:pt x="0" y="0"/>
                  </a:moveTo>
                  <a:lnTo>
                    <a:pt x="4922192" y="0"/>
                  </a:lnTo>
                  <a:lnTo>
                    <a:pt x="4922192" y="1254300"/>
                  </a:lnTo>
                  <a:lnTo>
                    <a:pt x="0" y="1254300"/>
                  </a:lnTo>
                  <a:close/>
                </a:path>
              </a:pathLst>
            </a:custGeom>
            <a:gradFill rotWithShape="1">
              <a:gsLst>
                <a:gs pos="0">
                  <a:srgbClr val="131F40">
                    <a:alpha val="75000"/>
                  </a:srgbClr>
                </a:gs>
                <a:gs pos="100000">
                  <a:srgbClr val="3D6D81">
                    <a:alpha val="75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4922192" cy="1225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4041895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88681" y="4311715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12593" y="4263350"/>
            <a:ext cx="5392364" cy="360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  <a:spcBef>
                <a:spcPct val="0"/>
              </a:spcBef>
            </a:pPr>
            <a:r>
              <a:rPr lang="en-US" sz="2570" b="1" dirty="0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AGRICULTURE INTELLIGENTE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4061" y="5141030"/>
            <a:ext cx="11685887" cy="38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680" lvl="1" indent="-265340">
              <a:lnSpc>
                <a:spcPts val="3170"/>
              </a:lnSpc>
              <a:buFont typeface="Arial"/>
              <a:buChar char="•"/>
            </a:pPr>
            <a:r>
              <a:rPr lang="fr-FR" sz="2570" b="1" dirty="0">
                <a:solidFill>
                  <a:srgbClr val="FFDE59"/>
                </a:solidFill>
                <a:latin typeface="Raleway Bold"/>
                <a:ea typeface="Raleway Bold"/>
                <a:cs typeface="Raleway Bold"/>
              </a:rPr>
              <a:t>1. Capteurs et </a:t>
            </a:r>
            <a:r>
              <a:rPr lang="fr-FR" sz="2570" b="1" dirty="0" err="1">
                <a:solidFill>
                  <a:srgbClr val="FFDE59"/>
                </a:solidFill>
                <a:latin typeface="Raleway Bold"/>
                <a:ea typeface="Raleway Bold"/>
                <a:cs typeface="Raleway Bold"/>
              </a:rPr>
              <a:t>IoT</a:t>
            </a:r>
            <a:r>
              <a:rPr lang="fr-FR" sz="2570" b="1" dirty="0">
                <a:solidFill>
                  <a:srgbClr val="FFDE59"/>
                </a:solidFill>
                <a:latin typeface="Raleway Bold"/>
                <a:ea typeface="Raleway Bold"/>
                <a:cs typeface="Raleway Bold"/>
              </a:rPr>
              <a:t> (Internet des Objets)</a:t>
            </a:r>
            <a:endParaRPr lang="en-US" sz="2570" b="1" dirty="0">
              <a:solidFill>
                <a:srgbClr val="FFDE59"/>
              </a:solidFill>
              <a:latin typeface="Raleway Bold"/>
              <a:ea typeface="Raleway Bold"/>
              <a:cs typeface="Raleway Bold"/>
              <a:sym typeface="Raleway Semi-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751447" y="409533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3" y="0"/>
                </a:lnTo>
                <a:lnTo>
                  <a:pt x="1164473" y="1164474"/>
                </a:lnTo>
                <a:lnTo>
                  <a:pt x="0" y="1164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112593" y="731583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696193" y="446092"/>
            <a:ext cx="1870551" cy="1768977"/>
          </a:xfrm>
          <a:custGeom>
            <a:avLst/>
            <a:gdLst/>
            <a:ahLst/>
            <a:cxnLst/>
            <a:rect l="l" t="t" r="r" b="b"/>
            <a:pathLst>
              <a:path w="1870551" h="1768977">
                <a:moveTo>
                  <a:pt x="0" y="0"/>
                </a:moveTo>
                <a:lnTo>
                  <a:pt x="1870552" y="0"/>
                </a:lnTo>
                <a:lnTo>
                  <a:pt x="1870552" y="1768977"/>
                </a:lnTo>
                <a:lnTo>
                  <a:pt x="0" y="17689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21767" y="9194201"/>
            <a:ext cx="5594282" cy="884914"/>
          </a:xfrm>
          <a:custGeom>
            <a:avLst/>
            <a:gdLst/>
            <a:ahLst/>
            <a:cxnLst/>
            <a:rect l="l" t="t" r="r" b="b"/>
            <a:pathLst>
              <a:path w="5594282" h="884914">
                <a:moveTo>
                  <a:pt x="0" y="0"/>
                </a:moveTo>
                <a:lnTo>
                  <a:pt x="5594283" y="0"/>
                </a:lnTo>
                <a:lnTo>
                  <a:pt x="5594283" y="884914"/>
                </a:lnTo>
                <a:lnTo>
                  <a:pt x="0" y="8849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33683" y="9390785"/>
            <a:ext cx="4102782" cy="491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  <a:spcBef>
                <a:spcPct val="0"/>
              </a:spcBef>
            </a:pPr>
            <a:r>
              <a:rPr lang="en-US" sz="3550" dirty="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www.upl-univ.ac</a:t>
            </a:r>
          </a:p>
        </p:txBody>
      </p:sp>
      <p:sp>
        <p:nvSpPr>
          <p:cNvPr id="23" name="TextBox 11"/>
          <p:cNvSpPr txBox="1"/>
          <p:nvPr/>
        </p:nvSpPr>
        <p:spPr>
          <a:xfrm>
            <a:off x="176792" y="5944569"/>
            <a:ext cx="11685887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680" lvl="1" indent="-265340" algn="l">
              <a:lnSpc>
                <a:spcPts val="3170"/>
              </a:lnSpc>
              <a:buFont typeface="Arial"/>
              <a:buChar char="•"/>
            </a:pPr>
            <a:r>
              <a:rPr lang="fr-FR" sz="3200" b="1" dirty="0" smtClean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Capteurs </a:t>
            </a:r>
            <a:r>
              <a:rPr lang="fr-FR" sz="32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d’humidité du </a:t>
            </a:r>
            <a:r>
              <a:rPr lang="fr-FR" sz="3200" b="1" dirty="0" smtClean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sol</a:t>
            </a:r>
          </a:p>
          <a:p>
            <a:pPr marL="530680" lvl="1" indent="-265340" algn="l">
              <a:lnSpc>
                <a:spcPts val="3170"/>
              </a:lnSpc>
              <a:buFont typeface="Arial"/>
              <a:buChar char="•"/>
            </a:pPr>
            <a:endParaRPr lang="fr-FR" sz="3200" b="1" dirty="0" smtClean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530680" lvl="1" indent="-265340" algn="l">
              <a:lnSpc>
                <a:spcPts val="3170"/>
              </a:lnSpc>
              <a:buFont typeface="Arial"/>
              <a:buChar char="•"/>
            </a:pPr>
            <a:r>
              <a:rPr lang="fr-FR" sz="3200" b="1" dirty="0" smtClean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Capteurs </a:t>
            </a:r>
            <a:r>
              <a:rPr lang="fr-FR" sz="3200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climatiques (température, pluie, </a:t>
            </a:r>
            <a:r>
              <a:rPr lang="fr-FR" sz="3200" b="1" dirty="0" smtClean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humidité</a:t>
            </a:r>
            <a:r>
              <a:rPr lang="fr-FR" sz="2457" b="1" dirty="0" smtClean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)</a:t>
            </a:r>
          </a:p>
          <a:p>
            <a:pPr marL="530680" lvl="1" indent="-265340" algn="l">
              <a:lnSpc>
                <a:spcPts val="3170"/>
              </a:lnSpc>
              <a:buFont typeface="Arial"/>
              <a:buChar char="•"/>
            </a:pPr>
            <a:endParaRPr lang="en-US" sz="2457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pic>
        <p:nvPicPr>
          <p:cNvPr id="26" name="Picture 25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686" y="3851311"/>
            <a:ext cx="4764314" cy="2294275"/>
          </a:xfrm>
          <a:prstGeom prst="rect">
            <a:avLst/>
          </a:prstGeom>
        </p:spPr>
      </p:pic>
      <p:pic>
        <p:nvPicPr>
          <p:cNvPr id="28" name="Picture 27" descr="Screen Clippi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96" y="6092719"/>
            <a:ext cx="6972904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18908" y="886366"/>
            <a:ext cx="10748485" cy="2696893"/>
          </a:xfrm>
          <a:custGeom>
            <a:avLst/>
            <a:gdLst/>
            <a:ahLst/>
            <a:cxnLst/>
            <a:rect l="l" t="t" r="r" b="b"/>
            <a:pathLst>
              <a:path w="10748485" h="2696893">
                <a:moveTo>
                  <a:pt x="0" y="0"/>
                </a:moveTo>
                <a:lnTo>
                  <a:pt x="10748485" y="0"/>
                </a:lnTo>
                <a:lnTo>
                  <a:pt x="10748485" y="2696893"/>
                </a:lnTo>
                <a:lnTo>
                  <a:pt x="0" y="2696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43965" y="1646980"/>
            <a:ext cx="6993778" cy="78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8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IA: </a:t>
            </a:r>
            <a:r>
              <a:rPr lang="en-US" sz="2830" b="1" dirty="0" smtClean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EXPLOITATION RESPONSIBLE ET AGRICULTURE INTELLIGENTE </a:t>
            </a:r>
            <a:endParaRPr lang="en-US" sz="2830" b="1" dirty="0">
              <a:solidFill>
                <a:srgbClr val="84E3F8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76792" y="3805594"/>
            <a:ext cx="18111208" cy="4762420"/>
            <a:chOff x="0" y="0"/>
            <a:chExt cx="4922192" cy="12543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22192" cy="1254300"/>
            </a:xfrm>
            <a:custGeom>
              <a:avLst/>
              <a:gdLst/>
              <a:ahLst/>
              <a:cxnLst/>
              <a:rect l="l" t="t" r="r" b="b"/>
              <a:pathLst>
                <a:path w="4922192" h="1254300">
                  <a:moveTo>
                    <a:pt x="0" y="0"/>
                  </a:moveTo>
                  <a:lnTo>
                    <a:pt x="4922192" y="0"/>
                  </a:lnTo>
                  <a:lnTo>
                    <a:pt x="4922192" y="1254300"/>
                  </a:lnTo>
                  <a:lnTo>
                    <a:pt x="0" y="1254300"/>
                  </a:lnTo>
                  <a:close/>
                </a:path>
              </a:pathLst>
            </a:custGeom>
            <a:gradFill rotWithShape="1">
              <a:gsLst>
                <a:gs pos="0">
                  <a:srgbClr val="131F40">
                    <a:alpha val="75000"/>
                  </a:srgbClr>
                </a:gs>
                <a:gs pos="100000">
                  <a:srgbClr val="3D6D81">
                    <a:alpha val="75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4922192" cy="1225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4041895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88681" y="4311715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12593" y="4263350"/>
            <a:ext cx="5392364" cy="360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  <a:spcBef>
                <a:spcPct val="0"/>
              </a:spcBef>
            </a:pPr>
            <a:r>
              <a:rPr lang="en-US" sz="2570" b="1" dirty="0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AGRICULTURE INTELLIGENTE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4061" y="5141030"/>
            <a:ext cx="11685887" cy="418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680" lvl="1" indent="-265340">
              <a:lnSpc>
                <a:spcPts val="3170"/>
              </a:lnSpc>
              <a:buFont typeface="Arial"/>
              <a:buChar char="•"/>
            </a:pPr>
            <a:r>
              <a:rPr lang="fr-FR" sz="3600" b="1" dirty="0" smtClean="0">
                <a:solidFill>
                  <a:srgbClr val="FFDE59"/>
                </a:solidFill>
                <a:latin typeface="Raleway Bold"/>
                <a:ea typeface="Raleway Bold"/>
                <a:cs typeface="Raleway Bold"/>
              </a:rPr>
              <a:t>2. </a:t>
            </a:r>
            <a:r>
              <a:rPr lang="en-US" sz="3600" b="1" dirty="0" smtClean="0">
                <a:solidFill>
                  <a:srgbClr val="FFDE59"/>
                </a:solidFill>
                <a:latin typeface="Raleway Bold"/>
                <a:ea typeface="Raleway Bold"/>
                <a:cs typeface="Raleway Bold"/>
              </a:rPr>
              <a:t>Drones </a:t>
            </a:r>
            <a:r>
              <a:rPr lang="en-US" sz="3600" b="1" dirty="0" err="1" smtClean="0">
                <a:solidFill>
                  <a:srgbClr val="FFDE59"/>
                </a:solidFill>
                <a:latin typeface="Raleway Bold"/>
                <a:ea typeface="Raleway Bold"/>
                <a:cs typeface="Raleway Bold"/>
              </a:rPr>
              <a:t>agricoles</a:t>
            </a:r>
            <a:r>
              <a:rPr lang="en-US" sz="3600" b="1" dirty="0" smtClean="0">
                <a:solidFill>
                  <a:srgbClr val="FFDE59"/>
                </a:solidFill>
                <a:latin typeface="Raleway Bold"/>
                <a:ea typeface="Raleway Bold"/>
                <a:cs typeface="Raleway Bold"/>
              </a:rPr>
              <a:t> </a:t>
            </a:r>
            <a:r>
              <a:rPr lang="en-US" sz="3600" b="1" dirty="0">
                <a:solidFill>
                  <a:srgbClr val="FFDE59"/>
                </a:solidFill>
                <a:latin typeface="Raleway Bold"/>
                <a:ea typeface="Raleway Bold"/>
                <a:cs typeface="Raleway Bold"/>
              </a:rPr>
              <a:t>et </a:t>
            </a:r>
            <a:r>
              <a:rPr lang="en-US" sz="3600" b="1" dirty="0" err="1">
                <a:solidFill>
                  <a:srgbClr val="FFDE59"/>
                </a:solidFill>
                <a:latin typeface="Raleway Bold"/>
                <a:ea typeface="Raleway Bold"/>
                <a:cs typeface="Raleway Bold"/>
              </a:rPr>
              <a:t>imagerie</a:t>
            </a:r>
            <a:r>
              <a:rPr lang="en-US" sz="3600" b="1" dirty="0">
                <a:solidFill>
                  <a:srgbClr val="FFDE59"/>
                </a:solidFill>
                <a:latin typeface="Raleway Bold"/>
                <a:ea typeface="Raleway Bold"/>
                <a:cs typeface="Raleway Bold"/>
              </a:rPr>
              <a:t> satellite</a:t>
            </a:r>
            <a:endParaRPr lang="en-US" sz="3600" b="1" dirty="0">
              <a:solidFill>
                <a:srgbClr val="FFDE59"/>
              </a:solidFill>
              <a:latin typeface="Raleway Bold"/>
              <a:ea typeface="Raleway Bold"/>
              <a:cs typeface="Raleway Bold"/>
              <a:sym typeface="Raleway Semi-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751447" y="409533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3" y="0"/>
                </a:lnTo>
                <a:lnTo>
                  <a:pt x="1164473" y="1164474"/>
                </a:lnTo>
                <a:lnTo>
                  <a:pt x="0" y="1164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112593" y="731583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696193" y="446092"/>
            <a:ext cx="1870551" cy="1768977"/>
          </a:xfrm>
          <a:custGeom>
            <a:avLst/>
            <a:gdLst/>
            <a:ahLst/>
            <a:cxnLst/>
            <a:rect l="l" t="t" r="r" b="b"/>
            <a:pathLst>
              <a:path w="1870551" h="1768977">
                <a:moveTo>
                  <a:pt x="0" y="0"/>
                </a:moveTo>
                <a:lnTo>
                  <a:pt x="1870552" y="0"/>
                </a:lnTo>
                <a:lnTo>
                  <a:pt x="1870552" y="1768977"/>
                </a:lnTo>
                <a:lnTo>
                  <a:pt x="0" y="17689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21767" y="9194201"/>
            <a:ext cx="5594282" cy="884914"/>
          </a:xfrm>
          <a:custGeom>
            <a:avLst/>
            <a:gdLst/>
            <a:ahLst/>
            <a:cxnLst/>
            <a:rect l="l" t="t" r="r" b="b"/>
            <a:pathLst>
              <a:path w="5594282" h="884914">
                <a:moveTo>
                  <a:pt x="0" y="0"/>
                </a:moveTo>
                <a:lnTo>
                  <a:pt x="5594283" y="0"/>
                </a:lnTo>
                <a:lnTo>
                  <a:pt x="5594283" y="884914"/>
                </a:lnTo>
                <a:lnTo>
                  <a:pt x="0" y="8849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33683" y="9390785"/>
            <a:ext cx="4102782" cy="491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  <a:spcBef>
                <a:spcPct val="0"/>
              </a:spcBef>
            </a:pPr>
            <a:r>
              <a:rPr lang="en-US" sz="3550" dirty="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www.upl-univ.ac</a:t>
            </a:r>
          </a:p>
        </p:txBody>
      </p:sp>
      <p:sp>
        <p:nvSpPr>
          <p:cNvPr id="23" name="TextBox 11"/>
          <p:cNvSpPr txBox="1"/>
          <p:nvPr/>
        </p:nvSpPr>
        <p:spPr>
          <a:xfrm>
            <a:off x="176792" y="5944569"/>
            <a:ext cx="11685887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680" lvl="1" indent="-265340">
              <a:lnSpc>
                <a:spcPts val="3170"/>
              </a:lnSpc>
              <a:buFont typeface="Arial"/>
              <a:buChar char="•"/>
            </a:pPr>
            <a:r>
              <a:rPr lang="fr-FR" sz="4000" b="1" dirty="0">
                <a:solidFill>
                  <a:schemeClr val="bg1"/>
                </a:solidFill>
              </a:rPr>
              <a:t>Pour la surveillance des cultures à grande </a:t>
            </a:r>
            <a:r>
              <a:rPr lang="fr-FR" sz="4000" b="1" dirty="0" smtClean="0">
                <a:solidFill>
                  <a:schemeClr val="bg1"/>
                </a:solidFill>
              </a:rPr>
              <a:t>échelle</a:t>
            </a:r>
          </a:p>
          <a:p>
            <a:pPr marL="530680" lvl="1" indent="-265340">
              <a:lnSpc>
                <a:spcPts val="3170"/>
              </a:lnSpc>
              <a:buFont typeface="Arial"/>
              <a:buChar char="•"/>
            </a:pPr>
            <a:endParaRPr lang="fr-FR" sz="4000" b="1" dirty="0" smtClean="0">
              <a:solidFill>
                <a:schemeClr val="bg1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530680" lvl="1" indent="-265340">
              <a:lnSpc>
                <a:spcPts val="3170"/>
              </a:lnSpc>
              <a:buFont typeface="Arial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Surveillance des </a:t>
            </a:r>
            <a:r>
              <a:rPr lang="en-US" sz="4000" b="1" dirty="0" smtClean="0">
                <a:solidFill>
                  <a:schemeClr val="bg1"/>
                </a:solidFill>
              </a:rPr>
              <a:t>maladies</a:t>
            </a:r>
            <a:endParaRPr lang="fr-FR" sz="2457" b="1" dirty="0" smtClean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530680" lvl="1" indent="-265340" algn="l">
              <a:lnSpc>
                <a:spcPts val="3170"/>
              </a:lnSpc>
              <a:buFont typeface="Arial"/>
              <a:buChar char="•"/>
            </a:pPr>
            <a:endParaRPr lang="en-US" sz="2457" b="1" dirty="0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894" y="4248718"/>
            <a:ext cx="6797193" cy="46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4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18908" y="886366"/>
            <a:ext cx="10748485" cy="2696893"/>
          </a:xfrm>
          <a:custGeom>
            <a:avLst/>
            <a:gdLst/>
            <a:ahLst/>
            <a:cxnLst/>
            <a:rect l="l" t="t" r="r" b="b"/>
            <a:pathLst>
              <a:path w="10748485" h="2696893">
                <a:moveTo>
                  <a:pt x="0" y="0"/>
                </a:moveTo>
                <a:lnTo>
                  <a:pt x="10748485" y="0"/>
                </a:lnTo>
                <a:lnTo>
                  <a:pt x="10748485" y="2696893"/>
                </a:lnTo>
                <a:lnTo>
                  <a:pt x="0" y="2696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43965" y="1646980"/>
            <a:ext cx="6993778" cy="78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8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IA: </a:t>
            </a:r>
            <a:r>
              <a:rPr lang="en-US" sz="2830" b="1" dirty="0" smtClean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EXPLOITATION RESPONSIBLE ET AGRICULTURE INTELLIGENTE </a:t>
            </a:r>
            <a:endParaRPr lang="en-US" sz="2830" b="1" dirty="0">
              <a:solidFill>
                <a:srgbClr val="84E3F8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318138" y="3799912"/>
            <a:ext cx="17741262" cy="4762420"/>
            <a:chOff x="0" y="0"/>
            <a:chExt cx="4922192" cy="12543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22192" cy="1254300"/>
            </a:xfrm>
            <a:custGeom>
              <a:avLst/>
              <a:gdLst/>
              <a:ahLst/>
              <a:cxnLst/>
              <a:rect l="l" t="t" r="r" b="b"/>
              <a:pathLst>
                <a:path w="4922192" h="1254300">
                  <a:moveTo>
                    <a:pt x="0" y="0"/>
                  </a:moveTo>
                  <a:lnTo>
                    <a:pt x="4922192" y="0"/>
                  </a:lnTo>
                  <a:lnTo>
                    <a:pt x="4922192" y="1254300"/>
                  </a:lnTo>
                  <a:lnTo>
                    <a:pt x="0" y="1254300"/>
                  </a:lnTo>
                  <a:close/>
                </a:path>
              </a:pathLst>
            </a:custGeom>
            <a:gradFill rotWithShape="1">
              <a:gsLst>
                <a:gs pos="0">
                  <a:srgbClr val="131F40">
                    <a:alpha val="75000"/>
                  </a:srgbClr>
                </a:gs>
                <a:gs pos="100000">
                  <a:srgbClr val="3D6D81">
                    <a:alpha val="75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4922192" cy="1225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4041895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88681" y="4311715"/>
            <a:ext cx="283352" cy="26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12593" y="4263350"/>
            <a:ext cx="5392364" cy="360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  <a:spcBef>
                <a:spcPct val="0"/>
              </a:spcBef>
            </a:pPr>
            <a:r>
              <a:rPr lang="en-US" sz="2570" b="1" dirty="0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AGRICULTURE INTELLIGENTE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6929" y="4763171"/>
            <a:ext cx="11685887" cy="208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680" lvl="1" indent="-265340">
              <a:lnSpc>
                <a:spcPct val="150000"/>
              </a:lnSpc>
              <a:buFont typeface="Arial"/>
              <a:buChar char="•"/>
            </a:pPr>
            <a:r>
              <a:rPr lang="fr-FR" sz="3600" b="1" dirty="0" smtClean="0">
                <a:solidFill>
                  <a:srgbClr val="FFDE59"/>
                </a:solidFill>
                <a:latin typeface="Raleway Bold"/>
                <a:ea typeface="Raleway Bold"/>
                <a:cs typeface="Raleway Bold"/>
              </a:rPr>
              <a:t>3. L’Intelligence </a:t>
            </a:r>
            <a:r>
              <a:rPr lang="fr-FR" sz="3600" b="1" dirty="0">
                <a:solidFill>
                  <a:srgbClr val="FFDE59"/>
                </a:solidFill>
                <a:latin typeface="Raleway Bold"/>
                <a:ea typeface="Raleway Bold"/>
                <a:cs typeface="Raleway Bold"/>
              </a:rPr>
              <a:t>Artificielle et le </a:t>
            </a:r>
            <a:r>
              <a:rPr lang="fr-FR" sz="3600" b="1" dirty="0" err="1">
                <a:solidFill>
                  <a:srgbClr val="FFDE59"/>
                </a:solidFill>
                <a:latin typeface="Raleway Bold"/>
                <a:ea typeface="Raleway Bold"/>
                <a:cs typeface="Raleway Bold"/>
              </a:rPr>
              <a:t>Big</a:t>
            </a:r>
            <a:r>
              <a:rPr lang="fr-FR" sz="3600" b="1" dirty="0">
                <a:solidFill>
                  <a:srgbClr val="FFDE59"/>
                </a:solidFill>
                <a:latin typeface="Raleway Bold"/>
                <a:ea typeface="Raleway Bold"/>
                <a:cs typeface="Raleway Bold"/>
              </a:rPr>
              <a:t> Data : Optimiser la Production Agricole</a:t>
            </a:r>
          </a:p>
          <a:p>
            <a:pPr marL="530680" lvl="1" indent="-265340">
              <a:lnSpc>
                <a:spcPts val="3170"/>
              </a:lnSpc>
              <a:buFont typeface="Arial"/>
              <a:buChar char="•"/>
            </a:pPr>
            <a:endParaRPr lang="en-US" sz="3600" b="1" dirty="0">
              <a:solidFill>
                <a:srgbClr val="FFDE59"/>
              </a:solidFill>
              <a:latin typeface="Raleway Bold"/>
              <a:ea typeface="Raleway Bold"/>
              <a:cs typeface="Raleway Bold"/>
              <a:sym typeface="Raleway Semi-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751447" y="409533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3" y="0"/>
                </a:lnTo>
                <a:lnTo>
                  <a:pt x="1164473" y="1164474"/>
                </a:lnTo>
                <a:lnTo>
                  <a:pt x="0" y="11644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112593" y="731583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14" name="Freeform 14"/>
          <p:cNvSpPr/>
          <p:nvPr/>
        </p:nvSpPr>
        <p:spPr>
          <a:xfrm>
            <a:off x="15696193" y="446092"/>
            <a:ext cx="1870551" cy="1768977"/>
          </a:xfrm>
          <a:custGeom>
            <a:avLst/>
            <a:gdLst/>
            <a:ahLst/>
            <a:cxnLst/>
            <a:rect l="l" t="t" r="r" b="b"/>
            <a:pathLst>
              <a:path w="1870551" h="1768977">
                <a:moveTo>
                  <a:pt x="0" y="0"/>
                </a:moveTo>
                <a:lnTo>
                  <a:pt x="1870552" y="0"/>
                </a:lnTo>
                <a:lnTo>
                  <a:pt x="1870552" y="1768977"/>
                </a:lnTo>
                <a:lnTo>
                  <a:pt x="0" y="17689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21767" y="9194201"/>
            <a:ext cx="5594282" cy="884914"/>
          </a:xfrm>
          <a:custGeom>
            <a:avLst/>
            <a:gdLst/>
            <a:ahLst/>
            <a:cxnLst/>
            <a:rect l="l" t="t" r="r" b="b"/>
            <a:pathLst>
              <a:path w="5594282" h="884914">
                <a:moveTo>
                  <a:pt x="0" y="0"/>
                </a:moveTo>
                <a:lnTo>
                  <a:pt x="5594283" y="0"/>
                </a:lnTo>
                <a:lnTo>
                  <a:pt x="5594283" y="884914"/>
                </a:lnTo>
                <a:lnTo>
                  <a:pt x="0" y="8849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33683" y="9390785"/>
            <a:ext cx="4102782" cy="491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  <a:spcBef>
                <a:spcPct val="0"/>
              </a:spcBef>
            </a:pPr>
            <a:r>
              <a:rPr lang="en-US" sz="3550" dirty="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www.upl-univ.ac</a:t>
            </a:r>
          </a:p>
        </p:txBody>
      </p:sp>
      <p:sp>
        <p:nvSpPr>
          <p:cNvPr id="23" name="TextBox 11"/>
          <p:cNvSpPr txBox="1"/>
          <p:nvPr/>
        </p:nvSpPr>
        <p:spPr>
          <a:xfrm>
            <a:off x="73105" y="6551716"/>
            <a:ext cx="11160789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0680" lvl="1" indent="-265340">
              <a:lnSpc>
                <a:spcPts val="3170"/>
              </a:lnSpc>
              <a:buFont typeface="Arial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L’intelligence artificielle (IA) et le </a:t>
            </a:r>
            <a:r>
              <a:rPr lang="fr-FR" sz="2400" dirty="0" err="1">
                <a:solidFill>
                  <a:schemeClr val="bg1"/>
                </a:solidFill>
              </a:rPr>
              <a:t>Big</a:t>
            </a:r>
            <a:r>
              <a:rPr lang="fr-FR" sz="2400" dirty="0">
                <a:solidFill>
                  <a:schemeClr val="bg1"/>
                </a:solidFill>
              </a:rPr>
              <a:t> Data sont des outils puissants qui aident les agriculteurs à prendre des décisions éclairées pour améliorer la gestion de leurs exploitations. Ces technologies permettent de traiter et d’analyser d’énormes quantités de données agricoles.</a:t>
            </a:r>
            <a:endParaRPr lang="en-US" sz="2400" b="1" dirty="0">
              <a:solidFill>
                <a:schemeClr val="bg1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pic>
        <p:nvPicPr>
          <p:cNvPr id="18" name="Picture 17" descr="Screen Clippi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113" y="3892079"/>
            <a:ext cx="6821924" cy="610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00" y="4088084"/>
            <a:ext cx="18336073" cy="4762420"/>
            <a:chOff x="0" y="0"/>
            <a:chExt cx="4922192" cy="12543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22192" cy="1254300"/>
            </a:xfrm>
            <a:custGeom>
              <a:avLst/>
              <a:gdLst/>
              <a:ahLst/>
              <a:cxnLst/>
              <a:rect l="l" t="t" r="r" b="b"/>
              <a:pathLst>
                <a:path w="4922192" h="1254300">
                  <a:moveTo>
                    <a:pt x="0" y="0"/>
                  </a:moveTo>
                  <a:lnTo>
                    <a:pt x="4922192" y="0"/>
                  </a:lnTo>
                  <a:lnTo>
                    <a:pt x="4922192" y="1254300"/>
                  </a:lnTo>
                  <a:lnTo>
                    <a:pt x="0" y="1254300"/>
                  </a:lnTo>
                  <a:close/>
                </a:path>
              </a:pathLst>
            </a:custGeom>
            <a:gradFill rotWithShape="1">
              <a:gsLst>
                <a:gs pos="0">
                  <a:srgbClr val="131F40">
                    <a:alpha val="75000"/>
                  </a:srgbClr>
                </a:gs>
                <a:gs pos="100000">
                  <a:srgbClr val="3D6D81">
                    <a:alpha val="75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4922192" cy="1225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04510" y="4272411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49235" y="409533"/>
            <a:ext cx="1164473" cy="1164473"/>
          </a:xfrm>
          <a:custGeom>
            <a:avLst/>
            <a:gdLst/>
            <a:ahLst/>
            <a:cxnLst/>
            <a:rect l="l" t="t" r="r" b="b"/>
            <a:pathLst>
              <a:path w="1164473" h="1164473">
                <a:moveTo>
                  <a:pt x="0" y="0"/>
                </a:moveTo>
                <a:lnTo>
                  <a:pt x="1164473" y="0"/>
                </a:lnTo>
                <a:lnTo>
                  <a:pt x="1164473" y="1164474"/>
                </a:lnTo>
                <a:lnTo>
                  <a:pt x="0" y="1164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48364" y="731583"/>
            <a:ext cx="1683808" cy="6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KARIBU-AI</a:t>
            </a:r>
          </a:p>
          <a:p>
            <a:pPr algn="l">
              <a:lnSpc>
                <a:spcPts val="2491"/>
              </a:lnSpc>
              <a:spcBef>
                <a:spcPct val="0"/>
              </a:spcBef>
            </a:pPr>
            <a:r>
              <a:rPr lang="en-US" sz="23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DRC</a:t>
            </a:r>
          </a:p>
        </p:txBody>
      </p:sp>
      <p:sp>
        <p:nvSpPr>
          <p:cNvPr id="8" name="Freeform 8"/>
          <p:cNvSpPr/>
          <p:nvPr/>
        </p:nvSpPr>
        <p:spPr>
          <a:xfrm>
            <a:off x="15651218" y="144211"/>
            <a:ext cx="1870551" cy="1768977"/>
          </a:xfrm>
          <a:custGeom>
            <a:avLst/>
            <a:gdLst/>
            <a:ahLst/>
            <a:cxnLst/>
            <a:rect l="l" t="t" r="r" b="b"/>
            <a:pathLst>
              <a:path w="1870551" h="1768977">
                <a:moveTo>
                  <a:pt x="0" y="0"/>
                </a:moveTo>
                <a:lnTo>
                  <a:pt x="1870551" y="0"/>
                </a:lnTo>
                <a:lnTo>
                  <a:pt x="1870551" y="1768978"/>
                </a:lnTo>
                <a:lnTo>
                  <a:pt x="0" y="1768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696009" y="9218964"/>
            <a:ext cx="5594282" cy="884914"/>
          </a:xfrm>
          <a:custGeom>
            <a:avLst/>
            <a:gdLst/>
            <a:ahLst/>
            <a:cxnLst/>
            <a:rect l="l" t="t" r="r" b="b"/>
            <a:pathLst>
              <a:path w="5594282" h="884914">
                <a:moveTo>
                  <a:pt x="0" y="0"/>
                </a:moveTo>
                <a:lnTo>
                  <a:pt x="5594283" y="0"/>
                </a:lnTo>
                <a:lnTo>
                  <a:pt x="5594283" y="884914"/>
                </a:lnTo>
                <a:lnTo>
                  <a:pt x="0" y="8849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070895" y="3380882"/>
            <a:ext cx="6217105" cy="3274291"/>
          </a:xfrm>
          <a:custGeom>
            <a:avLst/>
            <a:gdLst/>
            <a:ahLst/>
            <a:cxnLst/>
            <a:rect l="l" t="t" r="r" b="b"/>
            <a:pathLst>
              <a:path w="6217105" h="3274291">
                <a:moveTo>
                  <a:pt x="0" y="0"/>
                </a:moveTo>
                <a:lnTo>
                  <a:pt x="6217105" y="0"/>
                </a:lnTo>
                <a:lnTo>
                  <a:pt x="6217105" y="3274292"/>
                </a:lnTo>
                <a:lnTo>
                  <a:pt x="0" y="32742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8673" b="-758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070895" y="6201250"/>
            <a:ext cx="6217105" cy="4085750"/>
          </a:xfrm>
          <a:custGeom>
            <a:avLst/>
            <a:gdLst/>
            <a:ahLst/>
            <a:cxnLst/>
            <a:rect l="l" t="t" r="r" b="b"/>
            <a:pathLst>
              <a:path w="6217105" h="4085750">
                <a:moveTo>
                  <a:pt x="0" y="0"/>
                </a:moveTo>
                <a:lnTo>
                  <a:pt x="6217105" y="0"/>
                </a:lnTo>
                <a:lnTo>
                  <a:pt x="6217105" y="4085750"/>
                </a:lnTo>
                <a:lnTo>
                  <a:pt x="0" y="4085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571" b="-1571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48120" y="4590606"/>
            <a:ext cx="283352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 dirty="0" smtClean="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2</a:t>
            </a:r>
            <a:endParaRPr lang="en-US" sz="1950" dirty="0">
              <a:solidFill>
                <a:srgbClr val="FFFFFF"/>
              </a:solidFill>
              <a:latin typeface="TT Lakes Neue"/>
              <a:ea typeface="TT Lakes Neue"/>
              <a:cs typeface="TT Lakes Neue"/>
              <a:sym typeface="TT Lakes Neu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30357" y="4477127"/>
            <a:ext cx="7348946" cy="359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5"/>
              </a:lnSpc>
              <a:spcBef>
                <a:spcPct val="0"/>
              </a:spcBef>
            </a:pPr>
            <a:r>
              <a:rPr lang="en-US" sz="2533" b="1">
                <a:solidFill>
                  <a:srgbClr val="FFDE59"/>
                </a:solidFill>
                <a:latin typeface="Raleway Bold"/>
                <a:ea typeface="Raleway Bold"/>
                <a:cs typeface="Raleway Bold"/>
                <a:sym typeface="Raleway Bold"/>
              </a:rPr>
              <a:t>SURVEILLANCE DE L’EXPLOITATION MINIERE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4510" y="6960432"/>
            <a:ext cx="11271110" cy="134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7501" lvl="1" indent="-243751" algn="l">
              <a:lnSpc>
                <a:spcPts val="3635"/>
              </a:lnSpc>
              <a:buFont typeface="Arial"/>
              <a:buChar char="•"/>
            </a:pPr>
            <a:r>
              <a:rPr lang="en-US" sz="22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Surveillance de </a:t>
            </a:r>
            <a:r>
              <a:rPr lang="en-US" sz="22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l’eploitation</a:t>
            </a:r>
            <a:r>
              <a:rPr lang="en-US" sz="2257" b="1" dirty="0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257" b="1" dirty="0" err="1">
                <a:solidFill>
                  <a:srgbClr val="FFFF00"/>
                </a:solidFill>
                <a:latin typeface="Raleway Bold"/>
                <a:ea typeface="Raleway Bold"/>
                <a:cs typeface="Raleway Bold"/>
                <a:sym typeface="Raleway Bold"/>
              </a:rPr>
              <a:t>minière</a:t>
            </a:r>
            <a:r>
              <a:rPr lang="en-US" sz="2257" b="1" dirty="0">
                <a:solidFill>
                  <a:srgbClr val="FF5757"/>
                </a:solidFill>
                <a:latin typeface="Raleway Bold"/>
                <a:ea typeface="Raleway Bold"/>
                <a:cs typeface="Raleway Bold"/>
                <a:sym typeface="Raleway Bold"/>
              </a:rPr>
              <a:t>: </a:t>
            </a:r>
            <a:r>
              <a:rPr lang="en-US" sz="22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2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Analyse</a:t>
            </a:r>
            <a:r>
              <a:rPr lang="en-US" sz="22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de </a:t>
            </a:r>
            <a:r>
              <a:rPr lang="en-US" sz="22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données</a:t>
            </a:r>
            <a:r>
              <a:rPr lang="en-US" sz="22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2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satellitaires</a:t>
            </a:r>
            <a:r>
              <a:rPr lang="en-US" sz="22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pour </a:t>
            </a:r>
            <a:r>
              <a:rPr lang="en-US" sz="22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surveiller</a:t>
            </a:r>
            <a:r>
              <a:rPr lang="en-US" sz="22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2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l’exploitation</a:t>
            </a:r>
            <a:r>
              <a:rPr lang="en-US" sz="22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2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minière</a:t>
            </a:r>
            <a:r>
              <a:rPr lang="en-US" sz="22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2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légale</a:t>
            </a:r>
            <a:r>
              <a:rPr lang="en-US" sz="22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et  </a:t>
            </a:r>
            <a:r>
              <a:rPr lang="en-US" sz="2257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illégale</a:t>
            </a:r>
            <a:r>
              <a:rPr lang="en-US" sz="2257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.</a:t>
            </a:r>
          </a:p>
          <a:p>
            <a:pPr marL="487501" lvl="1" indent="-243751" algn="l">
              <a:lnSpc>
                <a:spcPts val="3635"/>
              </a:lnSpc>
              <a:buFont typeface="Arial"/>
              <a:buChar char="•"/>
            </a:pPr>
            <a:endParaRPr lang="en-US" sz="2257" b="1" dirty="0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441759" y="9439361"/>
            <a:ext cx="4102782" cy="491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  <a:spcBef>
                <a:spcPct val="0"/>
              </a:spcBef>
            </a:pPr>
            <a:r>
              <a:rPr lang="en-US" sz="3550">
                <a:solidFill>
                  <a:srgbClr val="FFFFFF"/>
                </a:solidFill>
                <a:latin typeface="TT Lakes Neue"/>
                <a:ea typeface="TT Lakes Neue"/>
                <a:cs typeface="TT Lakes Neue"/>
                <a:sym typeface="TT Lakes Neue"/>
              </a:rPr>
              <a:t>www.upl-univ.ac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37756" y="5231300"/>
            <a:ext cx="11037864" cy="1093090"/>
            <a:chOff x="0" y="0"/>
            <a:chExt cx="14717152" cy="1457453"/>
          </a:xfrm>
        </p:grpSpPr>
        <p:sp>
          <p:nvSpPr>
            <p:cNvPr id="20" name="TextBox 20"/>
            <p:cNvSpPr txBox="1"/>
            <p:nvPr/>
          </p:nvSpPr>
          <p:spPr>
            <a:xfrm>
              <a:off x="0" y="28575"/>
              <a:ext cx="14717152" cy="860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1"/>
                </a:lnSpc>
              </a:pPr>
              <a:r>
                <a:rPr lang="en-US" sz="4346" b="1" spc="-130">
                  <a:solidFill>
                    <a:srgbClr val="FFDE59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Problématique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51029"/>
              <a:ext cx="14717152" cy="1206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04"/>
                </a:lnSpc>
              </a:pPr>
              <a:endParaRPr/>
            </a:p>
            <a:p>
              <a:pPr algn="l">
                <a:lnSpc>
                  <a:spcPts val="2304"/>
                </a:lnSpc>
              </a:pPr>
              <a:endParaRPr/>
            </a:p>
            <a:p>
              <a:pPr algn="l">
                <a:lnSpc>
                  <a:spcPts val="2304"/>
                </a:lnSpc>
              </a:pPr>
              <a:r>
                <a:rPr lang="en-US" sz="2560" b="1" spc="-76">
                  <a:solidFill>
                    <a:srgbClr val="88D499"/>
                  </a:solidFill>
                  <a:latin typeface="Source Serif Pro Bold"/>
                  <a:ea typeface="Source Serif Pro Bold"/>
                  <a:cs typeface="Source Serif Pro Bold"/>
                  <a:sym typeface="Source Serif Pro Bold"/>
                </a:rPr>
                <a:t>Gestion opaque ou inefficace des ressources naturelles, y compris les minerais</a:t>
              </a:r>
            </a:p>
          </p:txBody>
        </p:sp>
      </p:grpSp>
      <p:sp>
        <p:nvSpPr>
          <p:cNvPr id="22" name="Freeform 2"/>
          <p:cNvSpPr/>
          <p:nvPr/>
        </p:nvSpPr>
        <p:spPr>
          <a:xfrm>
            <a:off x="3118908" y="886366"/>
            <a:ext cx="10748485" cy="2696893"/>
          </a:xfrm>
          <a:custGeom>
            <a:avLst/>
            <a:gdLst/>
            <a:ahLst/>
            <a:cxnLst/>
            <a:rect l="l" t="t" r="r" b="b"/>
            <a:pathLst>
              <a:path w="10748485" h="2696893">
                <a:moveTo>
                  <a:pt x="0" y="0"/>
                </a:moveTo>
                <a:lnTo>
                  <a:pt x="10748485" y="0"/>
                </a:lnTo>
                <a:lnTo>
                  <a:pt x="10748485" y="2696893"/>
                </a:lnTo>
                <a:lnTo>
                  <a:pt x="0" y="26968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4"/>
          <p:cNvSpPr txBox="1"/>
          <p:nvPr/>
        </p:nvSpPr>
        <p:spPr>
          <a:xfrm>
            <a:off x="3943965" y="1646980"/>
            <a:ext cx="6993778" cy="78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830" b="1" dirty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IA: </a:t>
            </a:r>
            <a:r>
              <a:rPr lang="en-US" sz="2830" b="1" dirty="0" smtClean="0">
                <a:solidFill>
                  <a:srgbClr val="84E3F8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EXPLOITATION RESPONSIBLE ET AGRICULTURE INTELLIGENTE </a:t>
            </a:r>
            <a:endParaRPr lang="en-US" sz="2830" b="1" dirty="0">
              <a:solidFill>
                <a:srgbClr val="84E3F8"/>
              </a:solidFill>
              <a:latin typeface="TT Lakes Neue Bold"/>
              <a:ea typeface="TT Lakes Neue Bold"/>
              <a:cs typeface="TT Lakes Neue Bold"/>
              <a:sym typeface="TT Lakes Neu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1042</Words>
  <Application>Microsoft Office PowerPoint</Application>
  <PresentationFormat>Custom</PresentationFormat>
  <Paragraphs>183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Raleway Bold</vt:lpstr>
      <vt:lpstr>Raleway Semi-Bold</vt:lpstr>
      <vt:lpstr>IM Fell Italics</vt:lpstr>
      <vt:lpstr>Source Serif Pro Bold</vt:lpstr>
      <vt:lpstr>Akzidenz-Grotesk Bold</vt:lpstr>
      <vt:lpstr>TT Lakes Neue Bold</vt:lpstr>
      <vt:lpstr>TT Lakes Neue</vt:lpstr>
      <vt:lpstr>Arial</vt:lpstr>
      <vt:lpstr>Calibri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UNILU-Dahouda-Presentation-AI-DRC</dc:title>
  <dc:creator>Ph.D. Dahouda MWAMBA</dc:creator>
  <cp:lastModifiedBy>MWAMBA</cp:lastModifiedBy>
  <cp:revision>9</cp:revision>
  <dcterms:created xsi:type="dcterms:W3CDTF">2006-08-16T00:00:00Z</dcterms:created>
  <dcterms:modified xsi:type="dcterms:W3CDTF">2025-07-03T22:12:31Z</dcterms:modified>
  <dc:identifier>DAGqxhUyeVg</dc:identifier>
</cp:coreProperties>
</file>